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59" r:id="rId7"/>
    <p:sldId id="260" r:id="rId8"/>
    <p:sldId id="261" r:id="rId9"/>
    <p:sldId id="262" r:id="rId10"/>
    <p:sldId id="257"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 id="282" r:id="rId24"/>
    <p:sldId id="304" r:id="rId25"/>
    <p:sldId id="305" r:id="rId26"/>
    <p:sldId id="283" r:id="rId27"/>
    <p:sldId id="284" r:id="rId28"/>
    <p:sldId id="285" r:id="rId29"/>
    <p:sldId id="286"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0AAFC02-C7F4-43EF-8968-2E8DE0A04C46}" type="datetimeFigureOut">
              <a:rPr lang="en-AU" smtClean="0"/>
              <a:t>23/05/2019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C6BE17-6B7A-4FAA-ACFC-B1DE73669B21}" type="slidenum">
              <a:rPr lang="en-AU" smtClean="0"/>
              <a:t>‹#›</a:t>
            </a:fld>
            <a:endParaRPr lang="en-AU"/>
          </a:p>
        </p:txBody>
      </p:sp>
    </p:spTree>
    <p:extLst>
      <p:ext uri="{BB962C8B-B14F-4D97-AF65-F5344CB8AC3E}">
        <p14:creationId xmlns:p14="http://schemas.microsoft.com/office/powerpoint/2010/main" val="281492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0AAFC02-C7F4-43EF-8968-2E8DE0A04C46}" type="datetimeFigureOut">
              <a:rPr lang="en-AU" smtClean="0"/>
              <a:t>23/05/2019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C6BE17-6B7A-4FAA-ACFC-B1DE73669B21}" type="slidenum">
              <a:rPr lang="en-AU" smtClean="0"/>
              <a:t>‹#›</a:t>
            </a:fld>
            <a:endParaRPr lang="en-AU"/>
          </a:p>
        </p:txBody>
      </p:sp>
    </p:spTree>
    <p:extLst>
      <p:ext uri="{BB962C8B-B14F-4D97-AF65-F5344CB8AC3E}">
        <p14:creationId xmlns:p14="http://schemas.microsoft.com/office/powerpoint/2010/main" val="2257237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0AAFC02-C7F4-43EF-8968-2E8DE0A04C46}" type="datetimeFigureOut">
              <a:rPr lang="en-AU" smtClean="0"/>
              <a:t>23/05/2019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C6BE17-6B7A-4FAA-ACFC-B1DE73669B21}" type="slidenum">
              <a:rPr lang="en-AU" smtClean="0"/>
              <a:t>‹#›</a:t>
            </a:fld>
            <a:endParaRPr lang="en-AU"/>
          </a:p>
        </p:txBody>
      </p:sp>
    </p:spTree>
    <p:extLst>
      <p:ext uri="{BB962C8B-B14F-4D97-AF65-F5344CB8AC3E}">
        <p14:creationId xmlns:p14="http://schemas.microsoft.com/office/powerpoint/2010/main" val="3004259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931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769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015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5/23/2019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11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19715-48A3-40E7-85EC-646C7BE2E1C0}" type="datetimeFigureOut">
              <a:rPr lang="en-US" smtClean="0">
                <a:solidFill>
                  <a:prstClr val="black">
                    <a:tint val="75000"/>
                  </a:prstClr>
                </a:solidFill>
              </a:rPr>
              <a:pPr/>
              <a:t>5/23/2019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846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19715-48A3-40E7-85EC-646C7BE2E1C0}" type="datetimeFigureOut">
              <a:rPr lang="en-US" smtClean="0">
                <a:solidFill>
                  <a:prstClr val="black">
                    <a:tint val="75000"/>
                  </a:prstClr>
                </a:solidFill>
              </a:rPr>
              <a:pPr/>
              <a:t>5/23/2019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11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9715-48A3-40E7-85EC-646C7BE2E1C0}" type="datetimeFigureOut">
              <a:rPr lang="en-US" smtClean="0">
                <a:solidFill>
                  <a:prstClr val="black">
                    <a:tint val="75000"/>
                  </a:prstClr>
                </a:solidFill>
              </a:rPr>
              <a:pPr/>
              <a:t>5/23/2019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887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5/23/2019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46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0AAFC02-C7F4-43EF-8968-2E8DE0A04C46}" type="datetimeFigureOut">
              <a:rPr lang="en-AU" smtClean="0"/>
              <a:t>23/05/2019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C6BE17-6B7A-4FAA-ACFC-B1DE73669B21}" type="slidenum">
              <a:rPr lang="en-AU" smtClean="0"/>
              <a:t>‹#›</a:t>
            </a:fld>
            <a:endParaRPr lang="en-AU"/>
          </a:p>
        </p:txBody>
      </p:sp>
    </p:spTree>
    <p:extLst>
      <p:ext uri="{BB962C8B-B14F-4D97-AF65-F5344CB8AC3E}">
        <p14:creationId xmlns:p14="http://schemas.microsoft.com/office/powerpoint/2010/main" val="3729033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5/23/2019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849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500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500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23/05/2019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24237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23/05/2019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34564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23/05/2019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4029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A56DC849-004C-4366-A796-62A0835904CD}" type="datetimeFigureOut">
              <a:rPr lang="ms-MY" smtClean="0">
                <a:solidFill>
                  <a:prstClr val="black">
                    <a:tint val="75000"/>
                  </a:prstClr>
                </a:solidFill>
              </a:rPr>
              <a:pPr/>
              <a:t>23/05/2019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23313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A56DC849-004C-4366-A796-62A0835904CD}" type="datetimeFigureOut">
              <a:rPr lang="ms-MY" smtClean="0">
                <a:solidFill>
                  <a:prstClr val="black">
                    <a:tint val="75000"/>
                  </a:prstClr>
                </a:solidFill>
              </a:rPr>
              <a:pPr/>
              <a:t>23/05/2019</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19674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A56DC849-004C-4366-A796-62A0835904CD}" type="datetimeFigureOut">
              <a:rPr lang="ms-MY" smtClean="0">
                <a:solidFill>
                  <a:prstClr val="black">
                    <a:tint val="75000"/>
                  </a:prstClr>
                </a:solidFill>
              </a:rPr>
              <a:pPr/>
              <a:t>23/05/2019</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47594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DC849-004C-4366-A796-62A0835904CD}" type="datetimeFigureOut">
              <a:rPr lang="ms-MY" smtClean="0">
                <a:solidFill>
                  <a:prstClr val="black">
                    <a:tint val="75000"/>
                  </a:prstClr>
                </a:solidFill>
              </a:rPr>
              <a:pPr/>
              <a:t>23/05/2019</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9113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AAFC02-C7F4-43EF-8968-2E8DE0A04C46}" type="datetimeFigureOut">
              <a:rPr lang="en-AU" smtClean="0"/>
              <a:t>23/05/2019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C6BE17-6B7A-4FAA-ACFC-B1DE73669B21}" type="slidenum">
              <a:rPr lang="en-AU" smtClean="0"/>
              <a:t>‹#›</a:t>
            </a:fld>
            <a:endParaRPr lang="en-AU"/>
          </a:p>
        </p:txBody>
      </p:sp>
    </p:spTree>
    <p:extLst>
      <p:ext uri="{BB962C8B-B14F-4D97-AF65-F5344CB8AC3E}">
        <p14:creationId xmlns:p14="http://schemas.microsoft.com/office/powerpoint/2010/main" val="1378408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DC849-004C-4366-A796-62A0835904CD}" type="datetimeFigureOut">
              <a:rPr lang="ms-MY" smtClean="0">
                <a:solidFill>
                  <a:prstClr val="black">
                    <a:tint val="75000"/>
                  </a:prstClr>
                </a:solidFill>
              </a:rPr>
              <a:pPr/>
              <a:t>23/05/2019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21875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DC849-004C-4366-A796-62A0835904CD}" type="datetimeFigureOut">
              <a:rPr lang="ms-MY" smtClean="0">
                <a:solidFill>
                  <a:prstClr val="black">
                    <a:tint val="75000"/>
                  </a:prstClr>
                </a:solidFill>
              </a:rPr>
              <a:pPr/>
              <a:t>23/05/2019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63275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23/05/2019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94497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23/05/2019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82311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634E253-4CB5-46BB-A772-BFD1C66B4DA1}" type="datetimeFigureOut">
              <a:rPr lang="en-AU"/>
              <a:pPr>
                <a:defRPr/>
              </a:pPr>
              <a:t>23/05/2019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A4CCEA5-25BF-4655-896A-C5B6434E6292}" type="slidenum">
              <a:rPr lang="en-AU"/>
              <a:pPr>
                <a:defRPr/>
              </a:pPr>
              <a:t>‹#›</a:t>
            </a:fld>
            <a:endParaRPr lang="en-AU"/>
          </a:p>
        </p:txBody>
      </p:sp>
    </p:spTree>
    <p:extLst>
      <p:ext uri="{BB962C8B-B14F-4D97-AF65-F5344CB8AC3E}">
        <p14:creationId xmlns:p14="http://schemas.microsoft.com/office/powerpoint/2010/main" val="2384366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BE3E3C1D-93EF-4AF3-86D6-B553BB02257C}" type="datetimeFigureOut">
              <a:rPr lang="en-AU"/>
              <a:pPr>
                <a:defRPr/>
              </a:pPr>
              <a:t>23/05/2019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B0FB128-C0CF-40E6-A657-7B6749A04E8D}" type="slidenum">
              <a:rPr lang="en-AU"/>
              <a:pPr>
                <a:defRPr/>
              </a:pPr>
              <a:t>‹#›</a:t>
            </a:fld>
            <a:endParaRPr lang="en-AU"/>
          </a:p>
        </p:txBody>
      </p:sp>
    </p:spTree>
    <p:extLst>
      <p:ext uri="{BB962C8B-B14F-4D97-AF65-F5344CB8AC3E}">
        <p14:creationId xmlns:p14="http://schemas.microsoft.com/office/powerpoint/2010/main" val="2220896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42FCC47-E82F-4337-A14A-888D552DAFFA}" type="datetimeFigureOut">
              <a:rPr lang="en-AU"/>
              <a:pPr>
                <a:defRPr/>
              </a:pPr>
              <a:t>23/05/2019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039126-2932-4EAD-99C5-37F8345E914D}" type="slidenum">
              <a:rPr lang="en-AU"/>
              <a:pPr>
                <a:defRPr/>
              </a:pPr>
              <a:t>‹#›</a:t>
            </a:fld>
            <a:endParaRPr lang="en-AU"/>
          </a:p>
        </p:txBody>
      </p:sp>
    </p:spTree>
    <p:extLst>
      <p:ext uri="{BB962C8B-B14F-4D97-AF65-F5344CB8AC3E}">
        <p14:creationId xmlns:p14="http://schemas.microsoft.com/office/powerpoint/2010/main" val="11866559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2109924-8365-4BDD-9CC7-8D8CC48B4F67}" type="datetimeFigureOut">
              <a:rPr lang="en-AU"/>
              <a:pPr>
                <a:defRPr/>
              </a:pPr>
              <a:t>23/05/2019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C6DD17C-AFBD-4424-8393-00D927B931C1}" type="slidenum">
              <a:rPr lang="en-AU"/>
              <a:pPr>
                <a:defRPr/>
              </a:pPr>
              <a:t>‹#›</a:t>
            </a:fld>
            <a:endParaRPr lang="en-AU"/>
          </a:p>
        </p:txBody>
      </p:sp>
    </p:spTree>
    <p:extLst>
      <p:ext uri="{BB962C8B-B14F-4D97-AF65-F5344CB8AC3E}">
        <p14:creationId xmlns:p14="http://schemas.microsoft.com/office/powerpoint/2010/main" val="13327317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494E52F-D2C2-4EED-BA68-4A8A559F3419}" type="datetimeFigureOut">
              <a:rPr lang="en-AU"/>
              <a:pPr>
                <a:defRPr/>
              </a:pPr>
              <a:t>23/05/2019</a:t>
            </a:fld>
            <a:endParaRPr lang="en-AU"/>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1C735BE-2474-44FD-BEE0-8BD0C3766884}" type="slidenum">
              <a:rPr lang="en-AU"/>
              <a:pPr>
                <a:defRPr/>
              </a:pPr>
              <a:t>‹#›</a:t>
            </a:fld>
            <a:endParaRPr lang="en-AU"/>
          </a:p>
        </p:txBody>
      </p:sp>
    </p:spTree>
    <p:extLst>
      <p:ext uri="{BB962C8B-B14F-4D97-AF65-F5344CB8AC3E}">
        <p14:creationId xmlns:p14="http://schemas.microsoft.com/office/powerpoint/2010/main" val="1565149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8474247-8541-48EA-8088-854E73A0ADBD}" type="datetimeFigureOut">
              <a:rPr lang="en-AU"/>
              <a:pPr>
                <a:defRPr/>
              </a:pPr>
              <a:t>23/05/2019</a:t>
            </a:fld>
            <a:endParaRPr lang="en-AU"/>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4AE60D7-53DC-4170-8E6B-BCF77EF1A1F5}" type="slidenum">
              <a:rPr lang="en-AU"/>
              <a:pPr>
                <a:defRPr/>
              </a:pPr>
              <a:t>‹#›</a:t>
            </a:fld>
            <a:endParaRPr lang="en-AU"/>
          </a:p>
        </p:txBody>
      </p:sp>
    </p:spTree>
    <p:extLst>
      <p:ext uri="{BB962C8B-B14F-4D97-AF65-F5344CB8AC3E}">
        <p14:creationId xmlns:p14="http://schemas.microsoft.com/office/powerpoint/2010/main" val="103653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0AAFC02-C7F4-43EF-8968-2E8DE0A04C46}" type="datetimeFigureOut">
              <a:rPr lang="en-AU" smtClean="0"/>
              <a:t>23/05/2019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C6BE17-6B7A-4FAA-ACFC-B1DE73669B21}" type="slidenum">
              <a:rPr lang="en-AU" smtClean="0"/>
              <a:t>‹#›</a:t>
            </a:fld>
            <a:endParaRPr lang="en-AU"/>
          </a:p>
        </p:txBody>
      </p:sp>
    </p:spTree>
    <p:extLst>
      <p:ext uri="{BB962C8B-B14F-4D97-AF65-F5344CB8AC3E}">
        <p14:creationId xmlns:p14="http://schemas.microsoft.com/office/powerpoint/2010/main" val="2497910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9A64CE5-D00F-42F6-B35F-079CB3920FEB}" type="datetimeFigureOut">
              <a:rPr lang="en-AU"/>
              <a:pPr>
                <a:defRPr/>
              </a:pPr>
              <a:t>23/05/2019</a:t>
            </a:fld>
            <a:endParaRPr lang="en-AU"/>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E7D7BD7-26A7-42F5-858A-8C379118390A}" type="slidenum">
              <a:rPr lang="en-AU"/>
              <a:pPr>
                <a:defRPr/>
              </a:pPr>
              <a:t>‹#›</a:t>
            </a:fld>
            <a:endParaRPr lang="en-AU"/>
          </a:p>
        </p:txBody>
      </p:sp>
    </p:spTree>
    <p:extLst>
      <p:ext uri="{BB962C8B-B14F-4D97-AF65-F5344CB8AC3E}">
        <p14:creationId xmlns:p14="http://schemas.microsoft.com/office/powerpoint/2010/main" val="9867914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2EB1266-7593-494C-BDC1-634F3D0DC45D}" type="datetimeFigureOut">
              <a:rPr lang="en-AU"/>
              <a:pPr>
                <a:defRPr/>
              </a:pPr>
              <a:t>23/05/2019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0891401-10A9-4546-9327-ADB95338A99B}" type="slidenum">
              <a:rPr lang="en-AU"/>
              <a:pPr>
                <a:defRPr/>
              </a:pPr>
              <a:t>‹#›</a:t>
            </a:fld>
            <a:endParaRPr lang="en-AU"/>
          </a:p>
        </p:txBody>
      </p:sp>
    </p:spTree>
    <p:extLst>
      <p:ext uri="{BB962C8B-B14F-4D97-AF65-F5344CB8AC3E}">
        <p14:creationId xmlns:p14="http://schemas.microsoft.com/office/powerpoint/2010/main" val="4251990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CF29AE9-8638-4F2D-9EC1-BD9C25EA3FF3}" type="datetimeFigureOut">
              <a:rPr lang="en-AU"/>
              <a:pPr>
                <a:defRPr/>
              </a:pPr>
              <a:t>23/05/2019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213BC8F-3F92-4F96-87C5-2F72ADF46B6C}" type="slidenum">
              <a:rPr lang="en-AU"/>
              <a:pPr>
                <a:defRPr/>
              </a:pPr>
              <a:t>‹#›</a:t>
            </a:fld>
            <a:endParaRPr lang="en-AU"/>
          </a:p>
        </p:txBody>
      </p:sp>
    </p:spTree>
    <p:extLst>
      <p:ext uri="{BB962C8B-B14F-4D97-AF65-F5344CB8AC3E}">
        <p14:creationId xmlns:p14="http://schemas.microsoft.com/office/powerpoint/2010/main" val="1705277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568D120-A1FE-4570-86DB-3670EB670E0D}" type="datetimeFigureOut">
              <a:rPr lang="en-AU"/>
              <a:pPr>
                <a:defRPr/>
              </a:pPr>
              <a:t>23/05/2019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8F18B17A-EFFA-4B70-8E52-E847FE2A35BF}" type="slidenum">
              <a:rPr lang="en-AU"/>
              <a:pPr>
                <a:defRPr/>
              </a:pPr>
              <a:t>‹#›</a:t>
            </a:fld>
            <a:endParaRPr lang="en-AU"/>
          </a:p>
        </p:txBody>
      </p:sp>
    </p:spTree>
    <p:extLst>
      <p:ext uri="{BB962C8B-B14F-4D97-AF65-F5344CB8AC3E}">
        <p14:creationId xmlns:p14="http://schemas.microsoft.com/office/powerpoint/2010/main" val="10357024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948622E-9975-4ADF-BF9D-8285F3E045F4}" type="datetimeFigureOut">
              <a:rPr lang="en-AU"/>
              <a:pPr>
                <a:defRPr/>
              </a:pPr>
              <a:t>23/05/2019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1BBF47B-FB2A-409A-A8E2-1DBB7CA09886}" type="slidenum">
              <a:rPr lang="en-AU"/>
              <a:pPr>
                <a:defRPr/>
              </a:pPr>
              <a:t>‹#›</a:t>
            </a:fld>
            <a:endParaRPr lang="en-AU"/>
          </a:p>
        </p:txBody>
      </p:sp>
    </p:spTree>
    <p:extLst>
      <p:ext uri="{BB962C8B-B14F-4D97-AF65-F5344CB8AC3E}">
        <p14:creationId xmlns:p14="http://schemas.microsoft.com/office/powerpoint/2010/main" val="1787148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EBE6DC0-B901-422E-9E8F-D771A05D59E9}" type="datetimeFigureOut">
              <a:rPr lang="en-US"/>
              <a:pPr>
                <a:defRPr/>
              </a:pPr>
              <a:t>5/23/2019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BF7B297-00A8-4BFE-B045-F48D87D586BB}" type="slidenum">
              <a:rPr lang="en-US"/>
              <a:pPr>
                <a:defRPr/>
              </a:pPr>
              <a:t>‹#›</a:t>
            </a:fld>
            <a:endParaRPr lang="en-US"/>
          </a:p>
        </p:txBody>
      </p:sp>
    </p:spTree>
    <p:extLst>
      <p:ext uri="{BB962C8B-B14F-4D97-AF65-F5344CB8AC3E}">
        <p14:creationId xmlns:p14="http://schemas.microsoft.com/office/powerpoint/2010/main" val="38250447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BD4D265-7354-4DD0-BCBB-A151E5BC4F6C}" type="datetimeFigureOut">
              <a:rPr lang="en-US"/>
              <a:pPr>
                <a:defRPr/>
              </a:pPr>
              <a:t>5/23/2019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3DA6C15-2898-43FF-B0B1-CD321AFA7D46}" type="slidenum">
              <a:rPr lang="en-US"/>
              <a:pPr>
                <a:defRPr/>
              </a:pPr>
              <a:t>‹#›</a:t>
            </a:fld>
            <a:endParaRPr lang="en-US"/>
          </a:p>
        </p:txBody>
      </p:sp>
    </p:spTree>
    <p:extLst>
      <p:ext uri="{BB962C8B-B14F-4D97-AF65-F5344CB8AC3E}">
        <p14:creationId xmlns:p14="http://schemas.microsoft.com/office/powerpoint/2010/main" val="7782866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3760D9F-36DA-4F31-B149-6F2A408E07E0}" type="datetimeFigureOut">
              <a:rPr lang="en-US"/>
              <a:pPr>
                <a:defRPr/>
              </a:pPr>
              <a:t>5/23/2019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6B7B9FF-962F-434E-86C9-7E399511D8B7}" type="slidenum">
              <a:rPr lang="en-US"/>
              <a:pPr>
                <a:defRPr/>
              </a:pPr>
              <a:t>‹#›</a:t>
            </a:fld>
            <a:endParaRPr lang="en-US"/>
          </a:p>
        </p:txBody>
      </p:sp>
    </p:spTree>
    <p:extLst>
      <p:ext uri="{BB962C8B-B14F-4D97-AF65-F5344CB8AC3E}">
        <p14:creationId xmlns:p14="http://schemas.microsoft.com/office/powerpoint/2010/main" val="35443809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A16BBBB-525A-4F52-8748-4CEAA8105D8B}" type="datetimeFigureOut">
              <a:rPr lang="en-US"/>
              <a:pPr>
                <a:defRPr/>
              </a:pPr>
              <a:t>5/23/2019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E300180-8DC4-47A8-87CC-80A1C1406338}" type="slidenum">
              <a:rPr lang="en-US"/>
              <a:pPr>
                <a:defRPr/>
              </a:pPr>
              <a:t>‹#›</a:t>
            </a:fld>
            <a:endParaRPr lang="en-US"/>
          </a:p>
        </p:txBody>
      </p:sp>
    </p:spTree>
    <p:extLst>
      <p:ext uri="{BB962C8B-B14F-4D97-AF65-F5344CB8AC3E}">
        <p14:creationId xmlns:p14="http://schemas.microsoft.com/office/powerpoint/2010/main" val="24570111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1C5115F-5546-44F0-B2C5-4B8127DE16EC}" type="datetimeFigureOut">
              <a:rPr lang="en-US"/>
              <a:pPr>
                <a:defRPr/>
              </a:pPr>
              <a:t>5/23/2019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9DAC141-B3C9-42FB-A89D-6078F35A366A}" type="slidenum">
              <a:rPr lang="en-US"/>
              <a:pPr>
                <a:defRPr/>
              </a:pPr>
              <a:t>‹#›</a:t>
            </a:fld>
            <a:endParaRPr lang="en-US"/>
          </a:p>
        </p:txBody>
      </p:sp>
    </p:spTree>
    <p:extLst>
      <p:ext uri="{BB962C8B-B14F-4D97-AF65-F5344CB8AC3E}">
        <p14:creationId xmlns:p14="http://schemas.microsoft.com/office/powerpoint/2010/main" val="364421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0AAFC02-C7F4-43EF-8968-2E8DE0A04C46}" type="datetimeFigureOut">
              <a:rPr lang="en-AU" smtClean="0"/>
              <a:t>23/05/2019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5C6BE17-6B7A-4FAA-ACFC-B1DE73669B21}" type="slidenum">
              <a:rPr lang="en-AU" smtClean="0"/>
              <a:t>‹#›</a:t>
            </a:fld>
            <a:endParaRPr lang="en-AU"/>
          </a:p>
        </p:txBody>
      </p:sp>
    </p:spTree>
    <p:extLst>
      <p:ext uri="{BB962C8B-B14F-4D97-AF65-F5344CB8AC3E}">
        <p14:creationId xmlns:p14="http://schemas.microsoft.com/office/powerpoint/2010/main" val="2044450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C72B754-C04C-45C9-BF74-1A98E34DBEDC}" type="datetimeFigureOut">
              <a:rPr lang="en-US"/>
              <a:pPr>
                <a:defRPr/>
              </a:pPr>
              <a:t>5/23/2019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272F93C-1AE1-49BA-859B-F23B2163B0B1}" type="slidenum">
              <a:rPr lang="en-US"/>
              <a:pPr>
                <a:defRPr/>
              </a:pPr>
              <a:t>‹#›</a:t>
            </a:fld>
            <a:endParaRPr lang="en-US"/>
          </a:p>
        </p:txBody>
      </p:sp>
    </p:spTree>
    <p:extLst>
      <p:ext uri="{BB962C8B-B14F-4D97-AF65-F5344CB8AC3E}">
        <p14:creationId xmlns:p14="http://schemas.microsoft.com/office/powerpoint/2010/main" val="39974874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E622253-A2FD-471F-83F2-4FBD811D03B2}" type="datetimeFigureOut">
              <a:rPr lang="en-US"/>
              <a:pPr>
                <a:defRPr/>
              </a:pPr>
              <a:t>5/23/2019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CE5D255-BC1D-4898-A372-D7AE90F18850}" type="slidenum">
              <a:rPr lang="en-US"/>
              <a:pPr>
                <a:defRPr/>
              </a:pPr>
              <a:t>‹#›</a:t>
            </a:fld>
            <a:endParaRPr lang="en-US"/>
          </a:p>
        </p:txBody>
      </p:sp>
    </p:spTree>
    <p:extLst>
      <p:ext uri="{BB962C8B-B14F-4D97-AF65-F5344CB8AC3E}">
        <p14:creationId xmlns:p14="http://schemas.microsoft.com/office/powerpoint/2010/main" val="40638960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18A91E6-DD77-4D1E-A74B-5BAB5C194C1D}" type="datetimeFigureOut">
              <a:rPr lang="en-US"/>
              <a:pPr>
                <a:defRPr/>
              </a:pPr>
              <a:t>5/23/2019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9CC2CD4-3D77-43E9-823D-54FC462A1B85}" type="slidenum">
              <a:rPr lang="en-US"/>
              <a:pPr>
                <a:defRPr/>
              </a:pPr>
              <a:t>‹#›</a:t>
            </a:fld>
            <a:endParaRPr lang="en-US"/>
          </a:p>
        </p:txBody>
      </p:sp>
    </p:spTree>
    <p:extLst>
      <p:ext uri="{BB962C8B-B14F-4D97-AF65-F5344CB8AC3E}">
        <p14:creationId xmlns:p14="http://schemas.microsoft.com/office/powerpoint/2010/main" val="10810759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9CBEF2F-2C43-4026-8F3A-132DA4152679}" type="datetimeFigureOut">
              <a:rPr lang="en-US"/>
              <a:pPr>
                <a:defRPr/>
              </a:pPr>
              <a:t>5/23/2019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7394BC-C2BB-4F90-A0AA-B5144B370555}" type="slidenum">
              <a:rPr lang="en-US"/>
              <a:pPr>
                <a:defRPr/>
              </a:pPr>
              <a:t>‹#›</a:t>
            </a:fld>
            <a:endParaRPr lang="en-US"/>
          </a:p>
        </p:txBody>
      </p:sp>
    </p:spTree>
    <p:extLst>
      <p:ext uri="{BB962C8B-B14F-4D97-AF65-F5344CB8AC3E}">
        <p14:creationId xmlns:p14="http://schemas.microsoft.com/office/powerpoint/2010/main" val="3963836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7EBF8A7-757F-417C-8774-7518F4FE573F}" type="datetimeFigureOut">
              <a:rPr lang="en-US"/>
              <a:pPr>
                <a:defRPr/>
              </a:pPr>
              <a:t>5/23/2019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022F185-1CCF-4C49-971A-97543BE04869}" type="slidenum">
              <a:rPr lang="en-US"/>
              <a:pPr>
                <a:defRPr/>
              </a:pPr>
              <a:t>‹#›</a:t>
            </a:fld>
            <a:endParaRPr lang="en-US"/>
          </a:p>
        </p:txBody>
      </p:sp>
    </p:spTree>
    <p:extLst>
      <p:ext uri="{BB962C8B-B14F-4D97-AF65-F5344CB8AC3E}">
        <p14:creationId xmlns:p14="http://schemas.microsoft.com/office/powerpoint/2010/main" val="3449487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E45915-EFDA-40C1-9E8E-C29473530B00}" type="datetimeFigureOut">
              <a:rPr lang="en-US"/>
              <a:pPr>
                <a:defRPr/>
              </a:pPr>
              <a:t>5/23/2019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AEAB412-93E9-4786-8780-EA7B3D1324C2}" type="slidenum">
              <a:rPr lang="en-US"/>
              <a:pPr>
                <a:defRPr/>
              </a:pPr>
              <a:t>‹#›</a:t>
            </a:fld>
            <a:endParaRPr lang="en-US"/>
          </a:p>
        </p:txBody>
      </p:sp>
    </p:spTree>
    <p:extLst>
      <p:ext uri="{BB962C8B-B14F-4D97-AF65-F5344CB8AC3E}">
        <p14:creationId xmlns:p14="http://schemas.microsoft.com/office/powerpoint/2010/main" val="162556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0AAFC02-C7F4-43EF-8968-2E8DE0A04C46}" type="datetimeFigureOut">
              <a:rPr lang="en-AU" smtClean="0"/>
              <a:t>23/05/2019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5C6BE17-6B7A-4FAA-ACFC-B1DE73669B21}" type="slidenum">
              <a:rPr lang="en-AU" smtClean="0"/>
              <a:t>‹#›</a:t>
            </a:fld>
            <a:endParaRPr lang="en-AU"/>
          </a:p>
        </p:txBody>
      </p:sp>
    </p:spTree>
    <p:extLst>
      <p:ext uri="{BB962C8B-B14F-4D97-AF65-F5344CB8AC3E}">
        <p14:creationId xmlns:p14="http://schemas.microsoft.com/office/powerpoint/2010/main" val="394180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AFC02-C7F4-43EF-8968-2E8DE0A04C46}" type="datetimeFigureOut">
              <a:rPr lang="en-AU" smtClean="0"/>
              <a:t>23/05/2019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5C6BE17-6B7A-4FAA-ACFC-B1DE73669B21}" type="slidenum">
              <a:rPr lang="en-AU" smtClean="0"/>
              <a:t>‹#›</a:t>
            </a:fld>
            <a:endParaRPr lang="en-AU"/>
          </a:p>
        </p:txBody>
      </p:sp>
    </p:spTree>
    <p:extLst>
      <p:ext uri="{BB962C8B-B14F-4D97-AF65-F5344CB8AC3E}">
        <p14:creationId xmlns:p14="http://schemas.microsoft.com/office/powerpoint/2010/main" val="194149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AFC02-C7F4-43EF-8968-2E8DE0A04C46}" type="datetimeFigureOut">
              <a:rPr lang="en-AU" smtClean="0"/>
              <a:t>23/05/2019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C6BE17-6B7A-4FAA-ACFC-B1DE73669B21}" type="slidenum">
              <a:rPr lang="en-AU" smtClean="0"/>
              <a:t>‹#›</a:t>
            </a:fld>
            <a:endParaRPr lang="en-AU"/>
          </a:p>
        </p:txBody>
      </p:sp>
    </p:spTree>
    <p:extLst>
      <p:ext uri="{BB962C8B-B14F-4D97-AF65-F5344CB8AC3E}">
        <p14:creationId xmlns:p14="http://schemas.microsoft.com/office/powerpoint/2010/main" val="269047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AFC02-C7F4-43EF-8968-2E8DE0A04C46}" type="datetimeFigureOut">
              <a:rPr lang="en-AU" smtClean="0"/>
              <a:t>23/05/2019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C6BE17-6B7A-4FAA-ACFC-B1DE73669B21}" type="slidenum">
              <a:rPr lang="en-AU" smtClean="0"/>
              <a:t>‹#›</a:t>
            </a:fld>
            <a:endParaRPr lang="en-AU"/>
          </a:p>
        </p:txBody>
      </p:sp>
    </p:spTree>
    <p:extLst>
      <p:ext uri="{BB962C8B-B14F-4D97-AF65-F5344CB8AC3E}">
        <p14:creationId xmlns:p14="http://schemas.microsoft.com/office/powerpoint/2010/main" val="3287452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AFC02-C7F4-43EF-8968-2E8DE0A04C46}" type="datetimeFigureOut">
              <a:rPr lang="en-AU" smtClean="0"/>
              <a:t>23/05/2019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6BE17-6B7A-4FAA-ACFC-B1DE73669B21}" type="slidenum">
              <a:rPr lang="en-AU" smtClean="0"/>
              <a:t>‹#›</a:t>
            </a:fld>
            <a:endParaRPr lang="en-AU"/>
          </a:p>
        </p:txBody>
      </p:sp>
    </p:spTree>
    <p:extLst>
      <p:ext uri="{BB962C8B-B14F-4D97-AF65-F5344CB8AC3E}">
        <p14:creationId xmlns:p14="http://schemas.microsoft.com/office/powerpoint/2010/main" val="1805468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19715-48A3-40E7-85EC-646C7BE2E1C0}" type="datetimeFigureOut">
              <a:rPr lang="en-US" smtClean="0">
                <a:solidFill>
                  <a:prstClr val="black">
                    <a:tint val="75000"/>
                  </a:prstClr>
                </a:solidFill>
              </a:rPr>
              <a:pPr/>
              <a:t>5/23/2019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049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DC849-004C-4366-A796-62A0835904CD}" type="datetimeFigureOut">
              <a:rPr lang="ms-MY" smtClean="0">
                <a:solidFill>
                  <a:prstClr val="black">
                    <a:tint val="75000"/>
                  </a:prstClr>
                </a:solidFill>
              </a:rPr>
              <a:pPr/>
              <a:t>23/05/2019</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862329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7B993AE2-C212-4D95-9716-D52CDE34FDEA}" type="datetimeFigureOut">
              <a:rPr lang="en-AU"/>
              <a:pPr>
                <a:defRPr/>
              </a:pPr>
              <a:t>23/05/2019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BC768B09-C9C5-471E-AFD2-13C8AB53B994}" type="slidenum">
              <a:rPr lang="en-AU"/>
              <a:pPr>
                <a:defRPr/>
              </a:pPr>
              <a:t>‹#›</a:t>
            </a:fld>
            <a:endParaRPr lang="en-AU"/>
          </a:p>
        </p:txBody>
      </p:sp>
    </p:spTree>
    <p:extLst>
      <p:ext uri="{BB962C8B-B14F-4D97-AF65-F5344CB8AC3E}">
        <p14:creationId xmlns:p14="http://schemas.microsoft.com/office/powerpoint/2010/main" val="9993651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DF587A4-8C1C-4469-9F3A-6BFB5DC7C2B3}" type="datetimeFigureOut">
              <a:rPr lang="en-US"/>
              <a:pPr>
                <a:defRPr/>
              </a:pPr>
              <a:t>5/23/2019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98BE4BA-68CC-4376-AA73-1D1B0CC85450}" type="slidenum">
              <a:rPr lang="en-US"/>
              <a:pPr>
                <a:defRPr/>
              </a:pPr>
              <a:t>‹#›</a:t>
            </a:fld>
            <a:endParaRPr lang="en-US"/>
          </a:p>
        </p:txBody>
      </p:sp>
    </p:spTree>
    <p:extLst>
      <p:ext uri="{BB962C8B-B14F-4D97-AF65-F5344CB8AC3E}">
        <p14:creationId xmlns:p14="http://schemas.microsoft.com/office/powerpoint/2010/main" val="15875207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705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116632"/>
            <a:ext cx="8229600"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dalam </a:t>
            </a:r>
          </a:p>
          <a:p>
            <a:r>
              <a:rPr lang="sv-S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Baqarah ayat 23:</a:t>
            </a:r>
            <a:endParaRPr lang="ms-MY" sz="3000" dirty="0"/>
          </a:p>
        </p:txBody>
      </p:sp>
      <p:sp>
        <p:nvSpPr>
          <p:cNvPr id="4" name="Rectangle 3"/>
          <p:cNvSpPr/>
          <p:nvPr/>
        </p:nvSpPr>
        <p:spPr>
          <a:xfrm>
            <a:off x="7671" y="1844824"/>
            <a:ext cx="9144000" cy="1661993"/>
          </a:xfrm>
          <a:prstGeom prst="rect">
            <a:avLst/>
          </a:prstGeom>
          <a:solidFill>
            <a:schemeClr val="accent3">
              <a:lumMod val="60000"/>
              <a:lumOff val="40000"/>
              <a:alpha val="3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وَإِن كُنتُمْ فِي رَيْبٍ مِّمَّا نَزَّلْنَا عَلَىٰ عَبْدِنَا فَأْتُوا بِسُورَةٍ مِّن مِّثْلِهِ وَادْعُوا شُهَدَاءَكُم مِّن دُونِ اللَّهِ إِن كُنتُمْ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صَادِقِينَ</a:t>
            </a:r>
            <a:r>
              <a:rPr lang="en-US"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a:t>
            </a:r>
            <a:endParaRPr lang="ms-MY" sz="2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0" y="4293096"/>
            <a:ext cx="9144000" cy="1938992"/>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 kalau kamu ada menaruh syak tentang apa yang Kami turunkan (Al-Quran) kepada hamba Kami (Muhammad), maka cubalah buat dan datangkanlah satu surah yang sebanding dengan Al-Quran itu, dan panggilah orang-orang yang kamu percaya boleh menolong kamu selain dari Allah, jika betul kamu orang-orang yang benar”.</a:t>
            </a:r>
            <a:endParaRPr kumimoji="0" lang="ms-MY" sz="24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242235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116632"/>
            <a:ext cx="8229600"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Taala Dalam </a:t>
            </a:r>
            <a:endPar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Isra’ Ayat 88:</a:t>
            </a:r>
            <a:endParaRPr lang="ms-MY" sz="2800" dirty="0"/>
          </a:p>
        </p:txBody>
      </p:sp>
      <p:sp>
        <p:nvSpPr>
          <p:cNvPr id="4" name="Rectangle 3"/>
          <p:cNvSpPr/>
          <p:nvPr/>
        </p:nvSpPr>
        <p:spPr>
          <a:xfrm>
            <a:off x="7671" y="1844824"/>
            <a:ext cx="9144000" cy="1446550"/>
          </a:xfrm>
          <a:prstGeom prst="rect">
            <a:avLst/>
          </a:prstGeom>
          <a:solidFill>
            <a:schemeClr val="accent2">
              <a:lumMod val="40000"/>
              <a:lumOff val="60000"/>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قُل لَّئِنِ اجْتَمَعَتِ الْإِنسُ وَالْجِنُّ عَلَىٰ أَن يَأْتُوا بِمِثْلِ هَٰذَا الْقُرْآنِ لَا يَأْتُونَ بِمِثْلِهِ وَلَوْ كَانَ بَعْضُهُمْ لِبَعْضٍ ظَهِيرًا </a:t>
            </a:r>
            <a:r>
              <a:rPr lang="ar-SA"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(88)</a:t>
            </a:r>
            <a:endParaRPr lang="ms-MY" sz="11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17303" y="4128755"/>
            <a:ext cx="9144000" cy="2123658"/>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2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“Katakanlah (wahai Muhammad): "sesungguhnya jika sekalian manusia dan jin berhimpun dengan tujuan hendak membuat dan mendatangkan sebanding dengan Al-Quran ini, mereka tidak akan dapat membuat dan mendatangkan yang sebanding dengannya, walaupun mereka bantu-membantu sesama sendiri".</a:t>
            </a:r>
            <a:endParaRPr kumimoji="0" lang="ms-MY" sz="22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24223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188640"/>
            <a:ext cx="8229600"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80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 dan Keistimewaan </a:t>
            </a:r>
            <a:br>
              <a:rPr lang="sv-SE" sz="280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br>
            <a:r>
              <a:rPr lang="sv-SE" sz="280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al-Quran Mukjizat Agung</a:t>
            </a:r>
            <a:endParaRPr lang="ms-MY" sz="2800" dirty="0"/>
          </a:p>
        </p:txBody>
      </p:sp>
      <p:sp>
        <p:nvSpPr>
          <p:cNvPr id="4" name="Pentagon 3"/>
          <p:cNvSpPr/>
          <p:nvPr/>
        </p:nvSpPr>
        <p:spPr>
          <a:xfrm>
            <a:off x="395536" y="1340768"/>
            <a:ext cx="2016224" cy="576064"/>
          </a:xfrm>
          <a:prstGeom prst="homePlate">
            <a:avLst/>
          </a:prstGeom>
          <a:blipFill>
            <a:blip r:embed="rId3">
              <a:duotone>
                <a:prstClr val="black"/>
                <a:srgbClr val="008000">
                  <a:tint val="45000"/>
                  <a:satMod val="400000"/>
                </a:srgbClr>
              </a:duotone>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effectLst>
                  <a:glow rad="101600">
                    <a:schemeClr val="tx1">
                      <a:alpha val="60000"/>
                    </a:schemeClr>
                  </a:glow>
                  <a:outerShdw blurRad="38100" dist="38100" dir="2700000" algn="tl">
                    <a:srgbClr val="000000">
                      <a:alpha val="43137"/>
                    </a:srgbClr>
                  </a:outerShdw>
                </a:effectLst>
                <a:latin typeface="Arial Black" pitchFamily="34" charset="0"/>
              </a:rPr>
              <a:t>PERTAMA</a:t>
            </a:r>
            <a:endParaRPr lang="ms-MY" sz="22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589909" y="1196752"/>
            <a:ext cx="6120680" cy="1152128"/>
          </a:xfrm>
          <a:prstGeom prst="rect">
            <a:avLst/>
          </a:prstGeom>
          <a:solidFill>
            <a:srgbClr val="CC00CC"/>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ms-MY" dirty="0" smtClean="0">
                <a:effectLst>
                  <a:glow rad="101600">
                    <a:schemeClr val="tx1">
                      <a:alpha val="60000"/>
                    </a:schemeClr>
                  </a:glow>
                </a:effectLst>
                <a:latin typeface="Arial Black" pitchFamily="34" charset="0"/>
              </a:rPr>
              <a:t>Pembaca Al Quran Mendapat Ganjaran Dan Pahala Yang Sewajarnya </a:t>
            </a:r>
            <a:r>
              <a:rPr lang="ms-MY" dirty="0">
                <a:effectLst>
                  <a:glow rad="101600">
                    <a:schemeClr val="tx1">
                      <a:alpha val="60000"/>
                    </a:schemeClr>
                  </a:glow>
                </a:effectLst>
                <a:latin typeface="Arial Black" pitchFamily="34" charset="0"/>
              </a:rPr>
              <a:t>d</a:t>
            </a:r>
            <a:r>
              <a:rPr lang="ms-MY" dirty="0" smtClean="0">
                <a:effectLst>
                  <a:glow rad="101600">
                    <a:schemeClr val="tx1">
                      <a:alpha val="60000"/>
                    </a:schemeClr>
                  </a:glow>
                </a:effectLst>
                <a:latin typeface="Arial Black" pitchFamily="34" charset="0"/>
              </a:rPr>
              <a:t>aripada Allah </a:t>
            </a:r>
            <a:r>
              <a:rPr lang="ms-MY" dirty="0" err="1" smtClean="0">
                <a:effectLst>
                  <a:glow rad="101600">
                    <a:schemeClr val="tx1">
                      <a:alpha val="60000"/>
                    </a:schemeClr>
                  </a:glow>
                </a:effectLst>
                <a:latin typeface="Arial Black" pitchFamily="34" charset="0"/>
              </a:rPr>
              <a:t>S.W.T.</a:t>
            </a:r>
            <a:r>
              <a:rPr lang="ms-MY" dirty="0" smtClean="0">
                <a:effectLst>
                  <a:glow rad="101600">
                    <a:schemeClr val="tx1">
                      <a:alpha val="60000"/>
                    </a:schemeClr>
                  </a:glow>
                </a:effectLst>
                <a:latin typeface="Arial Black" pitchFamily="34" charset="0"/>
              </a:rPr>
              <a:t> </a:t>
            </a:r>
            <a:endParaRPr lang="ms-MY" dirty="0">
              <a:effectLst>
                <a:glow rad="101600">
                  <a:schemeClr val="tx1">
                    <a:alpha val="60000"/>
                  </a:schemeClr>
                </a:glow>
              </a:effectLst>
              <a:latin typeface="Arial Black" pitchFamily="34" charset="0"/>
            </a:endParaRPr>
          </a:p>
        </p:txBody>
      </p:sp>
      <p:sp>
        <p:nvSpPr>
          <p:cNvPr id="6" name="Rectangle 5"/>
          <p:cNvSpPr/>
          <p:nvPr/>
        </p:nvSpPr>
        <p:spPr>
          <a:xfrm>
            <a:off x="0" y="3140968"/>
            <a:ext cx="9144000" cy="1323439"/>
          </a:xfrm>
          <a:prstGeom prst="rect">
            <a:avLst/>
          </a:prstGeom>
          <a:solidFill>
            <a:schemeClr val="accent5">
              <a:lumMod val="60000"/>
              <a:lumOff val="40000"/>
              <a:alpha val="32000"/>
            </a:schemeClr>
          </a:solidFill>
        </p:spPr>
        <p:txBody>
          <a:bodyPr wrap="square">
            <a:spAutoFit/>
          </a:bodyPr>
          <a:lstStyle/>
          <a:p>
            <a:pPr algn="ctr" rtl="1"/>
            <a:r>
              <a:rPr lang="ar-SA" sz="4000" b="1" dirty="0" smtClean="0">
                <a:solidFill>
                  <a:srgbClr val="FFFF00"/>
                </a:solidFill>
                <a:effectLst>
                  <a:glow rad="101600">
                    <a:schemeClr val="tx1">
                      <a:alpha val="60000"/>
                    </a:schemeClr>
                  </a:glow>
                </a:effectLst>
                <a:latin typeface="Traditional Arabic" pitchFamily="18" charset="-78"/>
                <a:cs typeface="Traditional Arabic" pitchFamily="18" charset="-78"/>
              </a:rPr>
              <a:t>مَنْ </a:t>
            </a:r>
            <a:r>
              <a:rPr lang="ar-SA" sz="4000" b="1" dirty="0">
                <a:solidFill>
                  <a:srgbClr val="FFFF00"/>
                </a:solidFill>
                <a:effectLst>
                  <a:glow rad="101600">
                    <a:schemeClr val="tx1">
                      <a:alpha val="60000"/>
                    </a:schemeClr>
                  </a:glow>
                </a:effectLst>
                <a:latin typeface="Traditional Arabic" pitchFamily="18" charset="-78"/>
                <a:cs typeface="Traditional Arabic" pitchFamily="18" charset="-78"/>
              </a:rPr>
              <a:t>قَرَأَ حَرْفًا مِنْ كِتَابِ اللَّهِ فَلَهُ بِهِ حَسَنَةٌ وَالْحَسَنَةُ بِعَشْرِ أَمْثَالِهَا لَا أَقُولُ </a:t>
            </a:r>
            <a:r>
              <a:rPr lang="ms-MY" sz="4000" b="1" dirty="0">
                <a:solidFill>
                  <a:srgbClr val="FFFF00"/>
                </a:solidFill>
                <a:effectLst>
                  <a:glow rad="101600">
                    <a:schemeClr val="tx1">
                      <a:alpha val="60000"/>
                    </a:schemeClr>
                  </a:glow>
                </a:effectLst>
                <a:latin typeface="Traditional Arabic" pitchFamily="18" charset="-78"/>
                <a:cs typeface="Traditional Arabic" pitchFamily="18" charset="-78"/>
                <a:sym typeface="HQPB4"/>
              </a:rPr>
              <a:t></a:t>
            </a:r>
            <a:r>
              <a:rPr lang="ms-MY" sz="4000" b="1" dirty="0">
                <a:solidFill>
                  <a:srgbClr val="FFFF00"/>
                </a:solidFill>
                <a:effectLst>
                  <a:glow rad="101600">
                    <a:schemeClr val="tx1">
                      <a:alpha val="60000"/>
                    </a:schemeClr>
                  </a:glow>
                </a:effectLst>
                <a:latin typeface="Traditional Arabic" pitchFamily="18" charset="-78"/>
                <a:cs typeface="Traditional Arabic" pitchFamily="18" charset="-78"/>
                <a:sym typeface="HQPB2"/>
              </a:rPr>
              <a:t></a:t>
            </a:r>
            <a:r>
              <a:rPr lang="ms-MY" sz="4000" b="1" dirty="0">
                <a:solidFill>
                  <a:srgbClr val="FFFF00"/>
                </a:solidFill>
                <a:effectLst>
                  <a:glow rad="101600">
                    <a:schemeClr val="tx1">
                      <a:alpha val="60000"/>
                    </a:schemeClr>
                  </a:glow>
                </a:effectLst>
                <a:latin typeface="Traditional Arabic" pitchFamily="18" charset="-78"/>
                <a:cs typeface="Traditional Arabic" pitchFamily="18" charset="-78"/>
                <a:sym typeface="HQPB5"/>
              </a:rPr>
              <a:t></a:t>
            </a:r>
            <a:r>
              <a:rPr lang="ms-MY" sz="4000" b="1" dirty="0">
                <a:solidFill>
                  <a:srgbClr val="FFFF00"/>
                </a:solidFill>
                <a:effectLst>
                  <a:glow rad="101600">
                    <a:schemeClr val="tx1">
                      <a:alpha val="60000"/>
                    </a:schemeClr>
                  </a:glow>
                </a:effectLst>
                <a:latin typeface="Traditional Arabic" pitchFamily="18" charset="-78"/>
                <a:cs typeface="Traditional Arabic" pitchFamily="18" charset="-78"/>
                <a:sym typeface="HQPB2"/>
              </a:rPr>
              <a:t></a:t>
            </a:r>
            <a:r>
              <a:rPr lang="ms-MY" sz="4000" b="1" dirty="0">
                <a:solidFill>
                  <a:srgbClr val="FFFF00"/>
                </a:solidFill>
                <a:effectLst>
                  <a:glow rad="101600">
                    <a:schemeClr val="tx1">
                      <a:alpha val="60000"/>
                    </a:schemeClr>
                  </a:glow>
                </a:effectLst>
                <a:latin typeface="Traditional Arabic" pitchFamily="18" charset="-78"/>
                <a:cs typeface="Traditional Arabic" pitchFamily="18" charset="-78"/>
                <a:sym typeface="HQPB1"/>
              </a:rPr>
              <a:t></a:t>
            </a:r>
            <a:r>
              <a:rPr lang="ar-SA" sz="4000" b="1" dirty="0">
                <a:solidFill>
                  <a:srgbClr val="FFFF00"/>
                </a:solidFill>
                <a:effectLst>
                  <a:glow rad="101600">
                    <a:schemeClr val="tx1">
                      <a:alpha val="60000"/>
                    </a:schemeClr>
                  </a:glow>
                </a:effectLst>
                <a:latin typeface="Traditional Arabic" pitchFamily="18" charset="-78"/>
                <a:cs typeface="Traditional Arabic" pitchFamily="18" charset="-78"/>
              </a:rPr>
              <a:t>  حَرْفٌ وَلَكِنْ أَلِفٌ حَرْفٌ وَلَامٌ حَرْفٌ وَمِيمٌ </a:t>
            </a:r>
            <a:r>
              <a:rPr lang="ar-SA" sz="4000" b="1" dirty="0" smtClean="0">
                <a:solidFill>
                  <a:srgbClr val="FFFF00"/>
                </a:solidFill>
                <a:effectLst>
                  <a:glow rad="101600">
                    <a:schemeClr val="tx1">
                      <a:alpha val="60000"/>
                    </a:schemeClr>
                  </a:glow>
                </a:effectLst>
                <a:latin typeface="Traditional Arabic" pitchFamily="18" charset="-78"/>
                <a:cs typeface="Traditional Arabic" pitchFamily="18" charset="-78"/>
              </a:rPr>
              <a:t>حَرْفٌ. </a:t>
            </a:r>
            <a:endParaRPr lang="ms-MY" sz="1200" b="1" dirty="0">
              <a:solidFill>
                <a:srgbClr val="FFFF00"/>
              </a:solidFill>
              <a:effectLst>
                <a:glow rad="101600">
                  <a:schemeClr val="tx1">
                    <a:alpha val="60000"/>
                  </a:schemeClr>
                </a:glow>
              </a:effectLst>
              <a:latin typeface="Traditional Arabic" pitchFamily="18" charset="-78"/>
              <a:cs typeface="Traditional Arabic" pitchFamily="18" charset="-78"/>
            </a:endParaRPr>
          </a:p>
        </p:txBody>
      </p:sp>
      <p:sp>
        <p:nvSpPr>
          <p:cNvPr id="7" name="Rectangle 1"/>
          <p:cNvSpPr>
            <a:spLocks noChangeArrowheads="1"/>
          </p:cNvSpPr>
          <p:nvPr/>
        </p:nvSpPr>
        <p:spPr bwMode="auto">
          <a:xfrm>
            <a:off x="0" y="4750112"/>
            <a:ext cx="9144000" cy="1631216"/>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“Sesiapa yang membaca satu huruf dari Al-Quran maka baginya satu kebaikan, dan satu kebaikan dinilai dengan sepuluh kali ganda, aku tidak mengatakan ‘alif’, ‘lam’, ‘mim’ itu satu huruf, tetapi alif itu satu huruf, lam itu satu huruf, dan mim itu satu huruf.” </a:t>
            </a:r>
            <a:endParaRPr kumimoji="0" lang="ms-MY" sz="24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8" name="Flowchart: Alternate Process 7"/>
          <p:cNvSpPr/>
          <p:nvPr/>
        </p:nvSpPr>
        <p:spPr>
          <a:xfrm>
            <a:off x="2195736" y="2492896"/>
            <a:ext cx="4320480" cy="50405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42235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116632"/>
            <a:ext cx="8229600" cy="9941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 dan Keistimewaan </a:t>
            </a:r>
          </a:p>
          <a:p>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al-Quran Mukjizat Agung</a:t>
            </a:r>
            <a:endParaRPr lang="ms-MY" sz="2800" dirty="0"/>
          </a:p>
        </p:txBody>
      </p:sp>
      <p:sp>
        <p:nvSpPr>
          <p:cNvPr id="4" name="Pentagon 3"/>
          <p:cNvSpPr/>
          <p:nvPr/>
        </p:nvSpPr>
        <p:spPr>
          <a:xfrm>
            <a:off x="435612" y="1340768"/>
            <a:ext cx="1800200" cy="576064"/>
          </a:xfrm>
          <a:prstGeom prst="homePlate">
            <a:avLst/>
          </a:prstGeom>
          <a:blipFill>
            <a:blip r:embed="rId3">
              <a:duotone>
                <a:prstClr val="black"/>
                <a:schemeClr val="accent5">
                  <a:tint val="45000"/>
                  <a:satMod val="400000"/>
                </a:schemeClr>
              </a:duotone>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effectLst>
                  <a:glow rad="101600">
                    <a:schemeClr val="tx1">
                      <a:alpha val="60000"/>
                    </a:schemeClr>
                  </a:glow>
                  <a:outerShdw blurRad="38100" dist="38100" dir="2700000" algn="tl">
                    <a:srgbClr val="000000">
                      <a:alpha val="43137"/>
                    </a:srgbClr>
                  </a:outerShdw>
                </a:effectLst>
                <a:latin typeface="Arial Black" pitchFamily="34" charset="0"/>
              </a:rPr>
              <a:t>KEDUA</a:t>
            </a:r>
            <a:endParaRPr lang="ms-MY" sz="22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555776" y="1124744"/>
            <a:ext cx="6120680" cy="109411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dirty="0" smtClean="0">
                <a:effectLst>
                  <a:glow rad="101600">
                    <a:schemeClr val="tx1">
                      <a:alpha val="60000"/>
                    </a:schemeClr>
                  </a:glow>
                </a:effectLst>
                <a:latin typeface="Arial Black" pitchFamily="34" charset="0"/>
              </a:rPr>
              <a:t>Mendapat </a:t>
            </a:r>
            <a:r>
              <a:rPr lang="sv-SE" dirty="0" smtClean="0">
                <a:effectLst>
                  <a:glow rad="101600">
                    <a:schemeClr val="tx1">
                      <a:alpha val="60000"/>
                    </a:schemeClr>
                  </a:glow>
                </a:effectLst>
                <a:latin typeface="Arial Black" pitchFamily="34" charset="0"/>
              </a:rPr>
              <a:t>Ketenangan, Rahmat Dan Perlindungan Para Malaikat Serta Menjadi Kebanggaan Allah S.W.T</a:t>
            </a:r>
            <a:endParaRPr lang="ms-MY" dirty="0">
              <a:effectLst>
                <a:glow rad="101600">
                  <a:schemeClr val="tx1">
                    <a:alpha val="60000"/>
                  </a:schemeClr>
                </a:glow>
              </a:effectLst>
              <a:latin typeface="Arial Black" pitchFamily="34" charset="0"/>
            </a:endParaRPr>
          </a:p>
        </p:txBody>
      </p:sp>
      <p:sp>
        <p:nvSpPr>
          <p:cNvPr id="6" name="Rectangle 5"/>
          <p:cNvSpPr/>
          <p:nvPr/>
        </p:nvSpPr>
        <p:spPr>
          <a:xfrm>
            <a:off x="0" y="2990887"/>
            <a:ext cx="9144000" cy="1754326"/>
          </a:xfrm>
          <a:prstGeom prst="rect">
            <a:avLst/>
          </a:prstGeom>
          <a:solidFill>
            <a:schemeClr val="accent6">
              <a:lumMod val="60000"/>
              <a:lumOff val="40000"/>
              <a:alpha val="32000"/>
            </a:schemeClr>
          </a:solidFill>
        </p:spPr>
        <p:txBody>
          <a:bodyPr wrap="square">
            <a:spAutoFit/>
          </a:bodyPr>
          <a:lstStyle/>
          <a:p>
            <a:pPr algn="ctr" rtl="1"/>
            <a:r>
              <a:rPr lang="ar-SA" sz="3600" b="1" dirty="0" smtClean="0">
                <a:solidFill>
                  <a:srgbClr val="FFFF00"/>
                </a:solidFill>
                <a:effectLst>
                  <a:glow rad="101600">
                    <a:schemeClr val="tx1">
                      <a:alpha val="60000"/>
                    </a:schemeClr>
                  </a:glow>
                </a:effectLst>
                <a:latin typeface="Traditional Arabic" pitchFamily="18" charset="-78"/>
                <a:cs typeface="Traditional Arabic" pitchFamily="18" charset="-78"/>
              </a:rPr>
              <a:t>مَااجْتَمَعَ </a:t>
            </a:r>
            <a:r>
              <a:rPr lang="ar-SA" sz="3600" b="1" dirty="0">
                <a:solidFill>
                  <a:srgbClr val="FFFF00"/>
                </a:solidFill>
                <a:effectLst>
                  <a:glow rad="101600">
                    <a:schemeClr val="tx1">
                      <a:alpha val="60000"/>
                    </a:schemeClr>
                  </a:glow>
                </a:effectLst>
                <a:latin typeface="Traditional Arabic" pitchFamily="18" charset="-78"/>
                <a:cs typeface="Traditional Arabic" pitchFamily="18" charset="-78"/>
              </a:rPr>
              <a:t>قَوْمٌ فِيْ بَيْتٍ مِنْ بُيُوْتِ اللهِ يَتْلُوْنَ كِتَابَ اللهِ وَيَتَدَا رَسُوْنَهُ فِيْمَا بَيْنَهُمْ إِلَّا نَزَلَتْ عَلَيْهِمُ السَّكِيْنَةُ، وَغَشِيَتْهُمُ الرَّحْمَةُ، وَحَفَّتْهُمُ الْمَلاَئِكَةُ، وَذَكَرَهُمُ اللهُ فِيْمَنْ عِنْدَهُ". </a:t>
            </a:r>
            <a:endParaRPr lang="ms-MY" sz="1100" b="1" dirty="0">
              <a:solidFill>
                <a:srgbClr val="FFFF00"/>
              </a:solidFill>
              <a:effectLst>
                <a:glow rad="101600">
                  <a:schemeClr val="tx1">
                    <a:alpha val="60000"/>
                  </a:schemeClr>
                </a:glow>
              </a:effectLst>
              <a:latin typeface="Traditional Arabic" pitchFamily="18" charset="-78"/>
              <a:cs typeface="Traditional Arabic" pitchFamily="18" charset="-78"/>
            </a:endParaRPr>
          </a:p>
        </p:txBody>
      </p:sp>
      <p:sp>
        <p:nvSpPr>
          <p:cNvPr id="7" name="Rectangle 1"/>
          <p:cNvSpPr>
            <a:spLocks noChangeArrowheads="1"/>
          </p:cNvSpPr>
          <p:nvPr/>
        </p:nvSpPr>
        <p:spPr bwMode="auto">
          <a:xfrm>
            <a:off x="10344" y="4904000"/>
            <a:ext cx="9144000" cy="1477328"/>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“Tidak berhimpun sesuatu kaum di salah sebuah rumah Allah (masjid) membaca kitab Allah dan mentadaruskannya sesama mereka melainkan turun ke atas mereka ketenangan, rahmat meliputi mereka, Malaikat melindungi mereka dan Allah menyebut mereka kepada para Malaikat yang berada di sisi-Nya”.</a:t>
            </a:r>
            <a:endParaRPr kumimoji="0" lang="ms-MY" sz="20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8" name="Flowchart: Alternate Process 7"/>
          <p:cNvSpPr/>
          <p:nvPr/>
        </p:nvSpPr>
        <p:spPr>
          <a:xfrm>
            <a:off x="2200432" y="2358898"/>
            <a:ext cx="4320480" cy="49403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42235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16632"/>
            <a:ext cx="8229600" cy="9221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80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 dan Keistimewaan</a:t>
            </a:r>
            <a:br>
              <a:rPr lang="sv-SE" sz="280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br>
            <a:r>
              <a:rPr lang="sv-SE" sz="280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al-Quran Mukjizat Agung</a:t>
            </a:r>
            <a:endParaRPr lang="ms-MY" sz="2800" dirty="0"/>
          </a:p>
        </p:txBody>
      </p:sp>
      <p:sp>
        <p:nvSpPr>
          <p:cNvPr id="4" name="Pentagon 3"/>
          <p:cNvSpPr/>
          <p:nvPr/>
        </p:nvSpPr>
        <p:spPr>
          <a:xfrm>
            <a:off x="435612" y="1484784"/>
            <a:ext cx="1800200" cy="576064"/>
          </a:xfrm>
          <a:prstGeom prst="homePlate">
            <a:avLst/>
          </a:prstGeom>
          <a:blipFill>
            <a:blip r:embed="rId3">
              <a:duotone>
                <a:prstClr val="black"/>
                <a:srgbClr val="FF00FF">
                  <a:tint val="45000"/>
                  <a:satMod val="400000"/>
                </a:srgbClr>
              </a:duotone>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effectLst>
                  <a:glow rad="101600">
                    <a:schemeClr val="tx1">
                      <a:alpha val="60000"/>
                    </a:schemeClr>
                  </a:glow>
                </a:effectLst>
                <a:latin typeface="Arial Black" pitchFamily="34" charset="0"/>
              </a:rPr>
              <a:t>KETIGA</a:t>
            </a:r>
            <a:endParaRPr lang="ms-MY" sz="2000" dirty="0">
              <a:effectLst>
                <a:glow rad="101600">
                  <a:schemeClr val="tx1">
                    <a:alpha val="60000"/>
                  </a:schemeClr>
                </a:glow>
              </a:effectLst>
              <a:latin typeface="Arial Black" pitchFamily="34" charset="0"/>
            </a:endParaRPr>
          </a:p>
        </p:txBody>
      </p:sp>
      <p:sp>
        <p:nvSpPr>
          <p:cNvPr id="5" name="Rectangle 4"/>
          <p:cNvSpPr/>
          <p:nvPr/>
        </p:nvSpPr>
        <p:spPr>
          <a:xfrm>
            <a:off x="2555776" y="1326778"/>
            <a:ext cx="6120680" cy="95009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2200" dirty="0" smtClean="0">
                <a:ln>
                  <a:solidFill>
                    <a:schemeClr val="tx1"/>
                  </a:solidFill>
                </a:ln>
                <a:effectLst>
                  <a:glow rad="101600">
                    <a:schemeClr val="tx1">
                      <a:alpha val="60000"/>
                    </a:schemeClr>
                  </a:glow>
                </a:effectLst>
                <a:latin typeface="Arial Black" pitchFamily="34" charset="0"/>
              </a:rPr>
              <a:t>Pembaca Al Quran Mendapat Syafaat </a:t>
            </a:r>
          </a:p>
          <a:p>
            <a:pPr algn="ctr"/>
            <a:r>
              <a:rPr lang="sv-SE" sz="2200" dirty="0" smtClean="0">
                <a:ln>
                  <a:solidFill>
                    <a:schemeClr val="tx1"/>
                  </a:solidFill>
                </a:ln>
                <a:effectLst>
                  <a:glow rad="101600">
                    <a:schemeClr val="tx1">
                      <a:alpha val="60000"/>
                    </a:schemeClr>
                  </a:glow>
                </a:effectLst>
                <a:latin typeface="Arial Black" pitchFamily="34" charset="0"/>
              </a:rPr>
              <a:t>Di Hari Kiamat</a:t>
            </a:r>
            <a:endParaRPr lang="ms-MY" sz="2200" dirty="0">
              <a:ln>
                <a:solidFill>
                  <a:schemeClr val="tx1"/>
                </a:solidFill>
              </a:ln>
              <a:effectLst>
                <a:glow rad="101600">
                  <a:schemeClr val="tx1">
                    <a:alpha val="60000"/>
                  </a:schemeClr>
                </a:glow>
              </a:effectLst>
              <a:latin typeface="Arial Black" pitchFamily="34" charset="0"/>
            </a:endParaRPr>
          </a:p>
        </p:txBody>
      </p:sp>
      <p:sp>
        <p:nvSpPr>
          <p:cNvPr id="6" name="Rectangle 5"/>
          <p:cNvSpPr/>
          <p:nvPr/>
        </p:nvSpPr>
        <p:spPr>
          <a:xfrm>
            <a:off x="-22836" y="3429000"/>
            <a:ext cx="9144000" cy="830997"/>
          </a:xfrm>
          <a:prstGeom prst="rect">
            <a:avLst/>
          </a:prstGeom>
          <a:solidFill>
            <a:schemeClr val="accent4">
              <a:alpha val="32000"/>
            </a:schemeClr>
          </a:solidFill>
        </p:spPr>
        <p:txBody>
          <a:bodyPr wrap="square">
            <a:spAutoFit/>
          </a:bodyPr>
          <a:lstStyle/>
          <a:p>
            <a:pPr algn="ctr" rtl="1"/>
            <a:r>
              <a:rPr lang="ar-SA" sz="4800" b="1" dirty="0" smtClean="0">
                <a:solidFill>
                  <a:srgbClr val="FFFF00"/>
                </a:solidFill>
                <a:effectLst>
                  <a:glow rad="101600">
                    <a:schemeClr val="tx1">
                      <a:alpha val="60000"/>
                    </a:schemeClr>
                  </a:glow>
                </a:effectLst>
                <a:latin typeface="Traditional Arabic" pitchFamily="18" charset="-78"/>
                <a:cs typeface="Traditional Arabic" pitchFamily="18" charset="-78"/>
              </a:rPr>
              <a:t>اِقْرَؤُوا </a:t>
            </a:r>
            <a:r>
              <a:rPr lang="ar-SA" sz="4800" b="1" dirty="0">
                <a:solidFill>
                  <a:srgbClr val="FFFF00"/>
                </a:solidFill>
                <a:effectLst>
                  <a:glow rad="101600">
                    <a:schemeClr val="tx1">
                      <a:alpha val="60000"/>
                    </a:schemeClr>
                  </a:glow>
                </a:effectLst>
                <a:latin typeface="Traditional Arabic" pitchFamily="18" charset="-78"/>
                <a:cs typeface="Traditional Arabic" pitchFamily="18" charset="-78"/>
              </a:rPr>
              <a:t>القُرْآنَ فَإنَّهُ يَأتِي يَوْمَ القِيَامَةِ </a:t>
            </a:r>
            <a:r>
              <a:rPr lang="ar-SA" sz="4800" b="1" dirty="0" smtClean="0">
                <a:solidFill>
                  <a:srgbClr val="FFFF00"/>
                </a:solidFill>
                <a:effectLst>
                  <a:glow rad="101600">
                    <a:schemeClr val="tx1">
                      <a:alpha val="60000"/>
                    </a:schemeClr>
                  </a:glow>
                </a:effectLst>
                <a:latin typeface="Traditional Arabic" pitchFamily="18" charset="-78"/>
                <a:cs typeface="Traditional Arabic" pitchFamily="18" charset="-78"/>
              </a:rPr>
              <a:t>شَفِيعًا لِأَصْحَابِهِ.</a:t>
            </a:r>
            <a:endParaRPr lang="ms-MY" sz="1400" b="1" dirty="0">
              <a:solidFill>
                <a:srgbClr val="FFFF00"/>
              </a:solidFill>
              <a:effectLst>
                <a:glow rad="101600">
                  <a:schemeClr val="tx1">
                    <a:alpha val="60000"/>
                  </a:schemeClr>
                </a:glow>
              </a:effectLst>
              <a:latin typeface="Traditional Arabic" pitchFamily="18" charset="-78"/>
              <a:cs typeface="Traditional Arabic" pitchFamily="18" charset="-78"/>
            </a:endParaRPr>
          </a:p>
        </p:txBody>
      </p:sp>
      <p:sp>
        <p:nvSpPr>
          <p:cNvPr id="7" name="Rectangle 1"/>
          <p:cNvSpPr>
            <a:spLocks noChangeArrowheads="1"/>
          </p:cNvSpPr>
          <p:nvPr/>
        </p:nvSpPr>
        <p:spPr bwMode="auto">
          <a:xfrm>
            <a:off x="10344" y="4863644"/>
            <a:ext cx="9144000" cy="1200329"/>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“Hendaklah kamu membaca Al-Quran, kerana sesungguhnya ia akan datang pada hari Kiamat sebagai pemberi syafaat kepada para pembacanya”.</a:t>
            </a:r>
            <a:endParaRPr kumimoji="0" lang="ms-MY" sz="28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8" name="Flowchart: Alternate Process 7"/>
          <p:cNvSpPr/>
          <p:nvPr/>
        </p:nvSpPr>
        <p:spPr>
          <a:xfrm>
            <a:off x="2200432" y="2564904"/>
            <a:ext cx="4320480" cy="504056"/>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42235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88640"/>
            <a:ext cx="8229600" cy="8501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80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 dan Keistimewaan </a:t>
            </a:r>
            <a:br>
              <a:rPr lang="sv-SE" sz="280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br>
            <a:r>
              <a:rPr lang="sv-SE" sz="280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al-Quran Mukjizat Agung</a:t>
            </a:r>
            <a:endParaRPr lang="ms-MY" sz="2800" dirty="0"/>
          </a:p>
        </p:txBody>
      </p:sp>
      <p:sp>
        <p:nvSpPr>
          <p:cNvPr id="4" name="Pentagon 3"/>
          <p:cNvSpPr/>
          <p:nvPr/>
        </p:nvSpPr>
        <p:spPr>
          <a:xfrm>
            <a:off x="435612" y="1802470"/>
            <a:ext cx="1800200" cy="504056"/>
          </a:xfrm>
          <a:prstGeom prst="homePlate">
            <a:avLst/>
          </a:prstGeom>
          <a:blipFill>
            <a:blip r:embed="rId3">
              <a:duotone>
                <a:prstClr val="black"/>
                <a:srgbClr val="FFFF00">
                  <a:tint val="45000"/>
                  <a:satMod val="400000"/>
                </a:srgbClr>
              </a:duotone>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effectLst>
                  <a:glow rad="101600">
                    <a:schemeClr val="tx1">
                      <a:alpha val="60000"/>
                    </a:schemeClr>
                  </a:glow>
                </a:effectLst>
                <a:latin typeface="Arial Black" pitchFamily="34" charset="0"/>
              </a:rPr>
              <a:t>KEEMPAT</a:t>
            </a:r>
            <a:endParaRPr lang="ms-MY" sz="2000" dirty="0">
              <a:effectLst>
                <a:glow rad="101600">
                  <a:schemeClr val="tx1">
                    <a:alpha val="60000"/>
                  </a:schemeClr>
                </a:glow>
              </a:effectLst>
              <a:latin typeface="Arial Black" pitchFamily="34" charset="0"/>
            </a:endParaRPr>
          </a:p>
        </p:txBody>
      </p:sp>
      <p:sp>
        <p:nvSpPr>
          <p:cNvPr id="5" name="Rectangle 4"/>
          <p:cNvSpPr/>
          <p:nvPr/>
        </p:nvSpPr>
        <p:spPr>
          <a:xfrm>
            <a:off x="2555776" y="1470794"/>
            <a:ext cx="6120680" cy="1310134"/>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sv-SE" sz="2000" dirty="0" smtClean="0">
                <a:effectLst>
                  <a:glow rad="101600">
                    <a:schemeClr val="tx1">
                      <a:alpha val="60000"/>
                    </a:schemeClr>
                  </a:glow>
                </a:effectLst>
                <a:latin typeface="Arial Black" pitchFamily="34" charset="0"/>
              </a:rPr>
              <a:t>Menjadi </a:t>
            </a:r>
            <a:r>
              <a:rPr lang="sv-SE" sz="2000" dirty="0" smtClean="0">
                <a:effectLst>
                  <a:glow rad="101600">
                    <a:schemeClr val="tx1">
                      <a:alpha val="60000"/>
                    </a:schemeClr>
                  </a:glow>
                </a:effectLst>
                <a:latin typeface="Arial Black" pitchFamily="34" charset="0"/>
              </a:rPr>
              <a:t>Pengajaran Dan Pembimbing Yang Baik Kepada </a:t>
            </a:r>
            <a:r>
              <a:rPr lang="sv-SE" sz="2000" dirty="0" smtClean="0">
                <a:effectLst>
                  <a:glow rad="101600">
                    <a:schemeClr val="tx1">
                      <a:alpha val="60000"/>
                    </a:schemeClr>
                  </a:glow>
                </a:effectLst>
                <a:latin typeface="Arial Black" pitchFamily="34" charset="0"/>
              </a:rPr>
              <a:t>Manusia</a:t>
            </a:r>
            <a:endParaRPr lang="ms-MY" sz="2000" dirty="0">
              <a:effectLst>
                <a:glow rad="101600">
                  <a:schemeClr val="tx1">
                    <a:alpha val="60000"/>
                  </a:schemeClr>
                </a:glow>
              </a:effectLst>
              <a:latin typeface="Arial Black" pitchFamily="34" charset="0"/>
            </a:endParaRPr>
          </a:p>
        </p:txBody>
      </p:sp>
      <p:sp>
        <p:nvSpPr>
          <p:cNvPr id="6" name="Pentagon 5"/>
          <p:cNvSpPr/>
          <p:nvPr/>
        </p:nvSpPr>
        <p:spPr>
          <a:xfrm>
            <a:off x="435612" y="4197535"/>
            <a:ext cx="1800200" cy="504056"/>
          </a:xfrm>
          <a:prstGeom prst="homePlate">
            <a:avLst/>
          </a:prstGeom>
          <a:blipFill>
            <a:blip r:embed="rId3">
              <a:duotone>
                <a:prstClr val="black"/>
                <a:schemeClr val="accent2">
                  <a:tint val="45000"/>
                  <a:satMod val="400000"/>
                </a:schemeClr>
              </a:duotone>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effectLst>
                  <a:glow rad="101600">
                    <a:schemeClr val="tx1">
                      <a:alpha val="60000"/>
                    </a:schemeClr>
                  </a:glow>
                </a:effectLst>
                <a:latin typeface="Arial Black" pitchFamily="34" charset="0"/>
              </a:rPr>
              <a:t>KELIMA</a:t>
            </a:r>
            <a:endParaRPr lang="ms-MY" sz="2000" dirty="0">
              <a:effectLst>
                <a:glow rad="101600">
                  <a:schemeClr val="tx1">
                    <a:alpha val="60000"/>
                  </a:schemeClr>
                </a:glow>
              </a:effectLst>
              <a:latin typeface="Arial Black" pitchFamily="34" charset="0"/>
            </a:endParaRPr>
          </a:p>
        </p:txBody>
      </p:sp>
      <p:sp>
        <p:nvSpPr>
          <p:cNvPr id="7" name="Rectangle 6"/>
          <p:cNvSpPr/>
          <p:nvPr/>
        </p:nvSpPr>
        <p:spPr>
          <a:xfrm>
            <a:off x="2508207" y="4005064"/>
            <a:ext cx="6120680" cy="875715"/>
          </a:xfrm>
          <a:prstGeom prst="rect">
            <a:avLst/>
          </a:prstGeom>
          <a:solidFill>
            <a:srgbClr val="3333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v-SE" sz="2000" dirty="0" smtClean="0">
                <a:effectLst>
                  <a:glow rad="101600">
                    <a:schemeClr val="tx1">
                      <a:alpha val="60000"/>
                    </a:schemeClr>
                  </a:glow>
                </a:effectLst>
                <a:latin typeface="Arial Black" pitchFamily="34" charset="0"/>
              </a:rPr>
              <a:t>Menjadi </a:t>
            </a:r>
            <a:r>
              <a:rPr lang="sv-SE" sz="2000" dirty="0" smtClean="0">
                <a:effectLst>
                  <a:glow rad="101600">
                    <a:schemeClr val="tx1">
                      <a:alpha val="60000"/>
                    </a:schemeClr>
                  </a:glow>
                </a:effectLst>
                <a:latin typeface="Arial Black" pitchFamily="34" charset="0"/>
              </a:rPr>
              <a:t>Penawar Atau Penyembuh </a:t>
            </a:r>
            <a:endParaRPr lang="sv-SE" sz="2000" dirty="0" smtClean="0">
              <a:effectLst>
                <a:glow rad="101600">
                  <a:schemeClr val="tx1">
                    <a:alpha val="60000"/>
                  </a:schemeClr>
                </a:glow>
              </a:effectLst>
              <a:latin typeface="Arial Black" pitchFamily="34" charset="0"/>
            </a:endParaRPr>
          </a:p>
          <a:p>
            <a:pPr algn="ctr"/>
            <a:r>
              <a:rPr lang="sv-SE" sz="2000" dirty="0" smtClean="0">
                <a:effectLst>
                  <a:glow rad="101600">
                    <a:schemeClr val="tx1">
                      <a:alpha val="60000"/>
                    </a:schemeClr>
                  </a:glow>
                </a:effectLst>
                <a:latin typeface="Arial Black" pitchFamily="34" charset="0"/>
              </a:rPr>
              <a:t>Kepada </a:t>
            </a:r>
            <a:r>
              <a:rPr lang="sv-SE" sz="2000" dirty="0" smtClean="0">
                <a:effectLst>
                  <a:glow rad="101600">
                    <a:schemeClr val="tx1">
                      <a:alpha val="60000"/>
                    </a:schemeClr>
                  </a:glow>
                </a:effectLst>
                <a:latin typeface="Arial Black" pitchFamily="34" charset="0"/>
              </a:rPr>
              <a:t>Penyakit</a:t>
            </a:r>
            <a:endParaRPr lang="ms-MY" sz="2000" dirty="0">
              <a:effectLst>
                <a:glow rad="101600">
                  <a:schemeClr val="tx1">
                    <a:alpha val="60000"/>
                  </a:schemeClr>
                </a:glow>
              </a:effectLst>
              <a:latin typeface="Arial Black" pitchFamily="34" charset="0"/>
            </a:endParaRPr>
          </a:p>
        </p:txBody>
      </p:sp>
      <p:sp>
        <p:nvSpPr>
          <p:cNvPr id="8" name="Rounded Rectangle 7"/>
          <p:cNvSpPr/>
          <p:nvPr/>
        </p:nvSpPr>
        <p:spPr>
          <a:xfrm>
            <a:off x="1727684" y="2920752"/>
            <a:ext cx="6048672" cy="868288"/>
          </a:xfrm>
          <a:prstGeom prst="roundRect">
            <a:avLst/>
          </a:prstGeom>
          <a:blipFill>
            <a:blip r:embed="rId4"/>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sz="2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Seperti Galakan Dalam Melakukan Kebaikan Dan Meninggalkan Keburukan</a:t>
            </a:r>
            <a:endParaRPr lang="ms-MY" sz="20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Curved Left Arrow 8"/>
          <p:cNvSpPr/>
          <p:nvPr/>
        </p:nvSpPr>
        <p:spPr>
          <a:xfrm>
            <a:off x="7524328" y="2636912"/>
            <a:ext cx="504056" cy="936104"/>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0" name="Flowchart: Alternate Process 9"/>
          <p:cNvSpPr/>
          <p:nvPr/>
        </p:nvSpPr>
        <p:spPr>
          <a:xfrm>
            <a:off x="2108537" y="5085184"/>
            <a:ext cx="5940660" cy="1152128"/>
          </a:xfrm>
          <a:prstGeom prst="flowChartAlternateProcess">
            <a:avLst/>
          </a:prstGeom>
          <a:blipFill>
            <a:blip r:embed="rId5"/>
            <a:tile tx="0" ty="0" sx="100000" sy="100000" flip="none" algn="tl"/>
          </a:blip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200" dirty="0">
                <a:ln>
                  <a:solidFill>
                    <a:schemeClr val="tx1"/>
                  </a:solidFill>
                </a:ln>
                <a:effectLst>
                  <a:glow rad="101600">
                    <a:schemeClr val="tx1">
                      <a:alpha val="60000"/>
                    </a:schemeClr>
                  </a:glow>
                </a:effectLst>
                <a:latin typeface="Arial Black" pitchFamily="34" charset="0"/>
              </a:rPr>
              <a:t>Seperti Kufur, Munafik, Ragu Terhadap Islam, Riak, Sombong, Bangga Diri</a:t>
            </a:r>
            <a:endParaRPr lang="ms-MY" sz="2200" dirty="0">
              <a:ln>
                <a:solidFill>
                  <a:schemeClr val="tx1"/>
                </a:solidFill>
              </a:ln>
              <a:effectLst>
                <a:glow rad="101600">
                  <a:schemeClr val="tx1">
                    <a:alpha val="60000"/>
                  </a:schemeClr>
                </a:glow>
              </a:effectLst>
              <a:latin typeface="Arial Black" pitchFamily="34" charset="0"/>
            </a:endParaRPr>
          </a:p>
        </p:txBody>
      </p:sp>
      <p:sp>
        <p:nvSpPr>
          <p:cNvPr id="11" name="Curved Right Arrow 10"/>
          <p:cNvSpPr/>
          <p:nvPr/>
        </p:nvSpPr>
        <p:spPr>
          <a:xfrm rot="820590">
            <a:off x="2177655" y="4661729"/>
            <a:ext cx="453689" cy="919144"/>
          </a:xfrm>
          <a:prstGeom prst="curvedRightArrow">
            <a:avLst>
              <a:gd name="adj1" fmla="val 25000"/>
              <a:gd name="adj2" fmla="val 50000"/>
              <a:gd name="adj3" fmla="val 772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1242235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16632"/>
            <a:ext cx="8229600" cy="9941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80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 dan Keistimewaan </a:t>
            </a:r>
            <a:br>
              <a:rPr lang="sv-SE" sz="280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br>
            <a:r>
              <a:rPr lang="sv-SE" sz="280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al-Quran Mukjizat Agung</a:t>
            </a:r>
            <a:endParaRPr lang="ms-MY" sz="2800" dirty="0"/>
          </a:p>
        </p:txBody>
      </p:sp>
      <p:sp>
        <p:nvSpPr>
          <p:cNvPr id="4" name="Pentagon 3"/>
          <p:cNvSpPr/>
          <p:nvPr/>
        </p:nvSpPr>
        <p:spPr>
          <a:xfrm>
            <a:off x="470395" y="1671799"/>
            <a:ext cx="1800200" cy="504056"/>
          </a:xfrm>
          <a:prstGeom prst="homePlate">
            <a:avLst/>
          </a:prstGeom>
          <a:blipFill>
            <a:blip r:embed="rId3">
              <a:grayscl/>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glow rad="101600">
                    <a:schemeClr val="tx1">
                      <a:alpha val="60000"/>
                    </a:schemeClr>
                  </a:glow>
                </a:effectLst>
                <a:latin typeface="Arial Black" pitchFamily="34" charset="0"/>
              </a:rPr>
              <a:t>KEENAM</a:t>
            </a:r>
            <a:endParaRPr lang="ms-MY" dirty="0">
              <a:effectLst>
                <a:glow rad="101600">
                  <a:schemeClr val="tx1">
                    <a:alpha val="60000"/>
                  </a:schemeClr>
                </a:glow>
              </a:effectLst>
              <a:latin typeface="Arial Black" pitchFamily="34" charset="0"/>
            </a:endParaRPr>
          </a:p>
        </p:txBody>
      </p:sp>
      <p:sp>
        <p:nvSpPr>
          <p:cNvPr id="5" name="Rectangle 4"/>
          <p:cNvSpPr/>
          <p:nvPr/>
        </p:nvSpPr>
        <p:spPr>
          <a:xfrm>
            <a:off x="2555776" y="1585801"/>
            <a:ext cx="5760640" cy="763079"/>
          </a:xfrm>
          <a:prstGeom prst="rect">
            <a:avLst/>
          </a:prstGeom>
          <a:solidFill>
            <a:srgbClr val="9900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sv-SE" sz="2400" dirty="0" smtClean="0">
                <a:effectLst>
                  <a:glow rad="101600">
                    <a:schemeClr val="tx1">
                      <a:alpha val="60000"/>
                    </a:schemeClr>
                  </a:glow>
                </a:effectLst>
                <a:latin typeface="Arial Black" pitchFamily="34" charset="0"/>
              </a:rPr>
              <a:t>Menjadi </a:t>
            </a:r>
            <a:r>
              <a:rPr lang="sv-SE" sz="2400" dirty="0" smtClean="0">
                <a:effectLst>
                  <a:glow rad="101600">
                    <a:schemeClr val="tx1">
                      <a:alpha val="60000"/>
                    </a:schemeClr>
                  </a:glow>
                </a:effectLst>
                <a:latin typeface="Arial Black" pitchFamily="34" charset="0"/>
              </a:rPr>
              <a:t>Petunjuk </a:t>
            </a:r>
            <a:r>
              <a:rPr lang="sv-SE" sz="2400" dirty="0" smtClean="0">
                <a:effectLst>
                  <a:glow rad="101600">
                    <a:schemeClr val="tx1">
                      <a:alpha val="60000"/>
                    </a:schemeClr>
                  </a:glow>
                </a:effectLst>
                <a:latin typeface="Arial Black" pitchFamily="34" charset="0"/>
              </a:rPr>
              <a:t>Kepada</a:t>
            </a:r>
            <a:endParaRPr lang="ms-MY" sz="2400" dirty="0">
              <a:effectLst>
                <a:glow rad="101600">
                  <a:schemeClr val="tx1">
                    <a:alpha val="60000"/>
                  </a:schemeClr>
                </a:glow>
              </a:effectLst>
              <a:latin typeface="Arial Black" pitchFamily="34" charset="0"/>
            </a:endParaRPr>
          </a:p>
        </p:txBody>
      </p:sp>
      <p:sp>
        <p:nvSpPr>
          <p:cNvPr id="6" name="Pentagon 5"/>
          <p:cNvSpPr/>
          <p:nvPr/>
        </p:nvSpPr>
        <p:spPr>
          <a:xfrm>
            <a:off x="470395" y="2852936"/>
            <a:ext cx="1800200" cy="504056"/>
          </a:xfrm>
          <a:prstGeom prst="homePlate">
            <a:avLst/>
          </a:prstGeom>
          <a:blipFill>
            <a:blip r:embed="rId3">
              <a:duotone>
                <a:prstClr val="black"/>
                <a:srgbClr val="3333FF">
                  <a:tint val="45000"/>
                  <a:satMod val="400000"/>
                </a:srgbClr>
              </a:duotone>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glow rad="101600">
                    <a:schemeClr val="tx1">
                      <a:alpha val="60000"/>
                    </a:schemeClr>
                  </a:glow>
                </a:effectLst>
                <a:latin typeface="Arial Black" pitchFamily="34" charset="0"/>
              </a:rPr>
              <a:t>KETUJUH</a:t>
            </a:r>
            <a:endParaRPr lang="ms-MY" dirty="0">
              <a:effectLst>
                <a:glow rad="101600">
                  <a:schemeClr val="tx1">
                    <a:alpha val="60000"/>
                  </a:schemeClr>
                </a:glow>
              </a:effectLst>
              <a:latin typeface="Arial Black" pitchFamily="34" charset="0"/>
            </a:endParaRPr>
          </a:p>
        </p:txBody>
      </p:sp>
      <p:sp>
        <p:nvSpPr>
          <p:cNvPr id="7" name="Rectangle 6"/>
          <p:cNvSpPr/>
          <p:nvPr/>
        </p:nvSpPr>
        <p:spPr>
          <a:xfrm>
            <a:off x="2555776" y="2564904"/>
            <a:ext cx="5760640" cy="905911"/>
          </a:xfrm>
          <a:prstGeom prst="rect">
            <a:avLst/>
          </a:prstGeom>
          <a:solidFill>
            <a:srgbClr val="6633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v-SE" sz="2200" dirty="0" smtClean="0">
                <a:effectLst>
                  <a:glow rad="101600">
                    <a:schemeClr val="tx1">
                      <a:alpha val="60000"/>
                    </a:schemeClr>
                  </a:glow>
                </a:effectLst>
                <a:latin typeface="Arial Black" pitchFamily="34" charset="0"/>
              </a:rPr>
              <a:t>Menjadi </a:t>
            </a:r>
            <a:r>
              <a:rPr lang="sv-SE" sz="2200" dirty="0" smtClean="0">
                <a:effectLst>
                  <a:glow rad="101600">
                    <a:schemeClr val="tx1">
                      <a:alpha val="60000"/>
                    </a:schemeClr>
                  </a:glow>
                </a:effectLst>
                <a:latin typeface="Arial Black" pitchFamily="34" charset="0"/>
              </a:rPr>
              <a:t>Rahmat Kepada </a:t>
            </a:r>
          </a:p>
          <a:p>
            <a:pPr algn="ctr"/>
            <a:r>
              <a:rPr lang="sv-SE" sz="2200" dirty="0" smtClean="0">
                <a:effectLst>
                  <a:glow rad="101600">
                    <a:schemeClr val="tx1">
                      <a:alpha val="60000"/>
                    </a:schemeClr>
                  </a:glow>
                </a:effectLst>
                <a:latin typeface="Arial Black" pitchFamily="34" charset="0"/>
              </a:rPr>
              <a:t>Orang-orang Yang Beriman</a:t>
            </a:r>
            <a:endParaRPr lang="ms-MY" sz="2200" dirty="0">
              <a:effectLst>
                <a:glow rad="101600">
                  <a:schemeClr val="tx1">
                    <a:alpha val="60000"/>
                  </a:schemeClr>
                </a:glow>
              </a:effectLst>
              <a:latin typeface="Arial Black" pitchFamily="34" charset="0"/>
            </a:endParaRPr>
          </a:p>
        </p:txBody>
      </p:sp>
      <p:sp>
        <p:nvSpPr>
          <p:cNvPr id="8" name="Rounded Rectangle 7"/>
          <p:cNvSpPr/>
          <p:nvPr/>
        </p:nvSpPr>
        <p:spPr>
          <a:xfrm>
            <a:off x="2034568" y="3717031"/>
            <a:ext cx="6222830" cy="82401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ms-MY" b="1" dirty="0" smtClean="0">
                <a:effectLst>
                  <a:glow rad="101600">
                    <a:schemeClr val="tx1">
                      <a:alpha val="60000"/>
                    </a:schemeClr>
                  </a:glow>
                  <a:outerShdw blurRad="38100" dist="38100" dir="2700000" algn="tl">
                    <a:srgbClr val="000000">
                      <a:alpha val="43137"/>
                    </a:srgbClr>
                  </a:outerShdw>
                </a:effectLst>
                <a:latin typeface="Arial Black" pitchFamily="34" charset="0"/>
              </a:rPr>
              <a:t>Al Quran Dapat Melepaskan Mereka Daripada Kegelapan Sesat Kepada Cahaya Iman</a:t>
            </a:r>
            <a:endParaRPr lang="ms-MY"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ounded Rectangle 8"/>
          <p:cNvSpPr/>
          <p:nvPr/>
        </p:nvSpPr>
        <p:spPr>
          <a:xfrm>
            <a:off x="2034568" y="4437111"/>
            <a:ext cx="6222830" cy="674193"/>
          </a:xfrm>
          <a:prstGeom prst="roundRect">
            <a:avLst/>
          </a:prstGeom>
          <a:solidFill>
            <a:srgbClr val="00B0F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ms-MY" dirty="0" smtClean="0">
                <a:effectLst>
                  <a:glow rad="101600">
                    <a:schemeClr val="tx1">
                      <a:alpha val="60000"/>
                    </a:schemeClr>
                  </a:glow>
                </a:effectLst>
                <a:latin typeface="Arial Black" pitchFamily="34" charset="0"/>
              </a:rPr>
              <a:t>Daripada Penindasan Kepada Keadilan</a:t>
            </a:r>
            <a:endParaRPr lang="ms-MY" dirty="0">
              <a:effectLst>
                <a:glow rad="101600">
                  <a:schemeClr val="tx1">
                    <a:alpha val="60000"/>
                  </a:schemeClr>
                </a:glow>
              </a:effectLst>
              <a:latin typeface="Arial Black" pitchFamily="34" charset="0"/>
            </a:endParaRPr>
          </a:p>
        </p:txBody>
      </p:sp>
      <p:sp>
        <p:nvSpPr>
          <p:cNvPr id="10" name="Rounded Rectangle 9"/>
          <p:cNvSpPr/>
          <p:nvPr/>
        </p:nvSpPr>
        <p:spPr>
          <a:xfrm>
            <a:off x="2024018" y="5013175"/>
            <a:ext cx="6222830" cy="674193"/>
          </a:xfrm>
          <a:prstGeom prst="roundRect">
            <a:avLst/>
          </a:prstGeom>
          <a:solidFill>
            <a:srgbClr val="CC0099"/>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ms-MY" dirty="0" smtClean="0">
                <a:effectLst>
                  <a:glow rad="101600">
                    <a:schemeClr val="tx1">
                      <a:alpha val="60000"/>
                    </a:schemeClr>
                  </a:glow>
                </a:effectLst>
                <a:latin typeface="Arial Black" pitchFamily="34" charset="0"/>
              </a:rPr>
              <a:t>Daripada Kekejaman Kepada Belas Kasihan</a:t>
            </a:r>
            <a:endParaRPr lang="ms-MY" dirty="0">
              <a:effectLst>
                <a:glow rad="101600">
                  <a:schemeClr val="tx1">
                    <a:alpha val="60000"/>
                  </a:schemeClr>
                </a:glow>
              </a:effectLst>
              <a:latin typeface="Arial Black" pitchFamily="34" charset="0"/>
            </a:endParaRPr>
          </a:p>
        </p:txBody>
      </p:sp>
      <p:sp>
        <p:nvSpPr>
          <p:cNvPr id="11" name="Right Arrow Callout 10"/>
          <p:cNvSpPr/>
          <p:nvPr/>
        </p:nvSpPr>
        <p:spPr>
          <a:xfrm>
            <a:off x="1311477" y="3789040"/>
            <a:ext cx="537210" cy="440118"/>
          </a:xfrm>
          <a:prstGeom prst="righ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rPr>
              <a:t>1</a:t>
            </a:r>
            <a:endParaRPr lang="ms-MY" sz="2400" b="1" dirty="0">
              <a:effectLst>
                <a:glow rad="101600">
                  <a:schemeClr val="tx1">
                    <a:alpha val="60000"/>
                  </a:schemeClr>
                </a:glow>
                <a:outerShdw blurRad="38100" dist="38100" dir="2700000" algn="tl">
                  <a:srgbClr val="000000">
                    <a:alpha val="43137"/>
                  </a:srgbClr>
                </a:outerShdw>
              </a:effectLst>
            </a:endParaRPr>
          </a:p>
        </p:txBody>
      </p:sp>
      <p:sp>
        <p:nvSpPr>
          <p:cNvPr id="12" name="Right Arrow Callout 11"/>
          <p:cNvSpPr/>
          <p:nvPr/>
        </p:nvSpPr>
        <p:spPr>
          <a:xfrm>
            <a:off x="1311477" y="4501050"/>
            <a:ext cx="537210" cy="440118"/>
          </a:xfrm>
          <a:prstGeom prst="righ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rPr>
              <a:t>2</a:t>
            </a:r>
            <a:endParaRPr lang="ms-MY" sz="2400" b="1" dirty="0">
              <a:effectLst>
                <a:glow rad="101600">
                  <a:schemeClr val="tx1">
                    <a:alpha val="60000"/>
                  </a:schemeClr>
                </a:glow>
                <a:outerShdw blurRad="38100" dist="38100" dir="2700000" algn="tl">
                  <a:srgbClr val="000000">
                    <a:alpha val="43137"/>
                  </a:srgbClr>
                </a:outerShdw>
              </a:effectLst>
            </a:endParaRPr>
          </a:p>
        </p:txBody>
      </p:sp>
      <p:sp>
        <p:nvSpPr>
          <p:cNvPr id="13" name="Right Arrow Callout 12"/>
          <p:cNvSpPr/>
          <p:nvPr/>
        </p:nvSpPr>
        <p:spPr>
          <a:xfrm>
            <a:off x="1311477" y="5077114"/>
            <a:ext cx="537210" cy="440118"/>
          </a:xfrm>
          <a:prstGeom prst="righ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rPr>
              <a:t>3</a:t>
            </a:r>
            <a:endParaRPr lang="ms-MY" sz="2400" b="1" dirty="0">
              <a:effectLst>
                <a:glow rad="101600">
                  <a:schemeClr val="tx1">
                    <a:alpha val="60000"/>
                  </a:schemeClr>
                </a:glow>
                <a:outerShdw blurRad="38100" dist="38100" dir="2700000" algn="tl">
                  <a:srgbClr val="000000">
                    <a:alpha val="43137"/>
                  </a:srgbClr>
                </a:outerShdw>
              </a:effectLst>
            </a:endParaRPr>
          </a:p>
        </p:txBody>
      </p:sp>
      <p:sp>
        <p:nvSpPr>
          <p:cNvPr id="14" name="Rounded Rectangle 13"/>
          <p:cNvSpPr/>
          <p:nvPr/>
        </p:nvSpPr>
        <p:spPr>
          <a:xfrm>
            <a:off x="2024018" y="5597310"/>
            <a:ext cx="6222830" cy="856026"/>
          </a:xfrm>
          <a:prstGeom prst="roundRect">
            <a:avLst/>
          </a:prstGeom>
          <a:solidFill>
            <a:srgbClr val="008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ms-MY" dirty="0" smtClean="0">
                <a:effectLst>
                  <a:glow rad="101600">
                    <a:schemeClr val="tx1">
                      <a:alpha val="60000"/>
                    </a:schemeClr>
                  </a:glow>
                </a:effectLst>
                <a:latin typeface="Arial Black" pitchFamily="34" charset="0"/>
              </a:rPr>
              <a:t>Menyelamatkan Mereka Dari Api Neraka Dan Memasukkan Mereka Ke Dalam Syurga</a:t>
            </a:r>
            <a:endParaRPr lang="ms-MY" dirty="0">
              <a:effectLst>
                <a:glow rad="101600">
                  <a:schemeClr val="tx1">
                    <a:alpha val="60000"/>
                  </a:schemeClr>
                </a:glow>
              </a:effectLst>
              <a:latin typeface="Arial Black" pitchFamily="34" charset="0"/>
            </a:endParaRPr>
          </a:p>
        </p:txBody>
      </p:sp>
      <p:sp>
        <p:nvSpPr>
          <p:cNvPr id="15" name="Right Arrow Callout 14"/>
          <p:cNvSpPr/>
          <p:nvPr/>
        </p:nvSpPr>
        <p:spPr>
          <a:xfrm>
            <a:off x="1310825" y="5653178"/>
            <a:ext cx="527312" cy="440118"/>
          </a:xfrm>
          <a:prstGeom prst="righ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glow rad="101600">
                    <a:schemeClr val="tx1">
                      <a:alpha val="60000"/>
                    </a:schemeClr>
                  </a:glow>
                  <a:outerShdw blurRad="38100" dist="38100" dir="2700000" algn="tl">
                    <a:srgbClr val="000000">
                      <a:alpha val="43137"/>
                    </a:srgbClr>
                  </a:outerShdw>
                </a:effectLst>
              </a:rPr>
              <a:t>4</a:t>
            </a:r>
            <a:endParaRPr lang="ms-MY" sz="2400" b="1" dirty="0">
              <a:effectLst>
                <a:glow rad="101600">
                  <a:schemeClr val="tx1">
                    <a:alpha val="60000"/>
                  </a:schemeClr>
                </a:glow>
                <a:outerShdw blurRad="38100" dist="38100" dir="2700000" algn="tl">
                  <a:srgbClr val="000000">
                    <a:alpha val="43137"/>
                  </a:srgbClr>
                </a:outerShdw>
              </a:effectLst>
            </a:endParaRPr>
          </a:p>
        </p:txBody>
      </p:sp>
      <p:sp>
        <p:nvSpPr>
          <p:cNvPr id="16" name="Down Arrow 15"/>
          <p:cNvSpPr/>
          <p:nvPr/>
        </p:nvSpPr>
        <p:spPr>
          <a:xfrm>
            <a:off x="7894918" y="3252982"/>
            <a:ext cx="349490" cy="752082"/>
          </a:xfrm>
          <a:prstGeom prst="down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7" name="Curved Left Arrow 16"/>
          <p:cNvSpPr/>
          <p:nvPr/>
        </p:nvSpPr>
        <p:spPr>
          <a:xfrm>
            <a:off x="8100392" y="4710420"/>
            <a:ext cx="216024" cy="716953"/>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solidFill>
                <a:schemeClr val="tx1"/>
              </a:solidFill>
            </a:endParaRPr>
          </a:p>
        </p:txBody>
      </p:sp>
      <p:sp>
        <p:nvSpPr>
          <p:cNvPr id="18" name="Curved Left Arrow 17"/>
          <p:cNvSpPr/>
          <p:nvPr/>
        </p:nvSpPr>
        <p:spPr>
          <a:xfrm>
            <a:off x="8100392" y="5381286"/>
            <a:ext cx="216024" cy="716953"/>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solidFill>
                <a:schemeClr val="tx1"/>
              </a:solidFill>
            </a:endParaRPr>
          </a:p>
        </p:txBody>
      </p:sp>
      <p:sp>
        <p:nvSpPr>
          <p:cNvPr id="19" name="Curved Left Arrow 18"/>
          <p:cNvSpPr/>
          <p:nvPr/>
        </p:nvSpPr>
        <p:spPr>
          <a:xfrm>
            <a:off x="8100392" y="4089109"/>
            <a:ext cx="216024" cy="716953"/>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solidFill>
                <a:schemeClr val="tx1"/>
              </a:solidFill>
            </a:endParaRPr>
          </a:p>
        </p:txBody>
      </p:sp>
    </p:spTree>
    <p:extLst>
      <p:ext uri="{BB962C8B-B14F-4D97-AF65-F5344CB8AC3E}">
        <p14:creationId xmlns:p14="http://schemas.microsoft.com/office/powerpoint/2010/main" val="1242235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260648"/>
            <a:ext cx="822960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Peristiwa Nuzul Quran</a:t>
            </a:r>
            <a:endParaRPr lang="ms-MY" sz="3200" dirty="0"/>
          </a:p>
        </p:txBody>
      </p:sp>
      <p:sp>
        <p:nvSpPr>
          <p:cNvPr id="4" name="Rectangle 3"/>
          <p:cNvSpPr/>
          <p:nvPr/>
        </p:nvSpPr>
        <p:spPr>
          <a:xfrm>
            <a:off x="1187624" y="1292990"/>
            <a:ext cx="7128792" cy="792088"/>
          </a:xfrm>
          <a:prstGeom prst="rect">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000" dirty="0" smtClean="0">
                <a:effectLst>
                  <a:glow rad="101600">
                    <a:schemeClr val="tx1">
                      <a:alpha val="60000"/>
                    </a:schemeClr>
                  </a:glow>
                </a:effectLst>
                <a:latin typeface="Arial Black" pitchFamily="34" charset="0"/>
              </a:rPr>
              <a:t>MENGERATKAN HUBUNGAN KITA DENGAN </a:t>
            </a:r>
          </a:p>
          <a:p>
            <a:pPr algn="ctr"/>
            <a:r>
              <a:rPr lang="ms-MY" sz="2000" dirty="0" smtClean="0">
                <a:effectLst>
                  <a:glow rad="101600">
                    <a:schemeClr val="tx1">
                      <a:alpha val="60000"/>
                    </a:schemeClr>
                  </a:glow>
                </a:effectLst>
                <a:latin typeface="Arial Black" pitchFamily="34" charset="0"/>
              </a:rPr>
              <a:t>AL-QURAN MELALUI :</a:t>
            </a:r>
            <a:endParaRPr lang="ms-MY" sz="2000" dirty="0">
              <a:effectLst>
                <a:glow rad="101600">
                  <a:schemeClr val="tx1">
                    <a:alpha val="60000"/>
                  </a:schemeClr>
                </a:glow>
              </a:effectLst>
              <a:latin typeface="Arial Black" pitchFamily="34" charset="0"/>
            </a:endParaRPr>
          </a:p>
        </p:txBody>
      </p:sp>
      <p:sp>
        <p:nvSpPr>
          <p:cNvPr id="5" name="Rectangle 4"/>
          <p:cNvSpPr/>
          <p:nvPr/>
        </p:nvSpPr>
        <p:spPr>
          <a:xfrm>
            <a:off x="1490847" y="2564904"/>
            <a:ext cx="536576" cy="50405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1</a:t>
            </a:r>
            <a:endParaRPr lang="ms-MY" sz="24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488049" y="3731987"/>
            <a:ext cx="536576" cy="50405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2</a:t>
            </a:r>
            <a:endParaRPr lang="ms-MY" sz="24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1488049" y="4905164"/>
            <a:ext cx="536576" cy="50405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3</a:t>
            </a:r>
            <a:endParaRPr lang="ms-MY" sz="24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2615773" y="2384884"/>
            <a:ext cx="5365757" cy="864096"/>
          </a:xfrm>
          <a:prstGeom prst="rect">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000" dirty="0" smtClean="0">
                <a:ln>
                  <a:solidFill>
                    <a:schemeClr val="tx1"/>
                  </a:solidFill>
                </a:ln>
                <a:effectLst>
                  <a:glow rad="101600">
                    <a:schemeClr val="tx1">
                      <a:alpha val="60000"/>
                    </a:schemeClr>
                  </a:glow>
                </a:effectLst>
                <a:latin typeface="Arial Black" pitchFamily="34" charset="0"/>
              </a:rPr>
              <a:t>PEMBELAJARAN HUKUM HUKUM PEMBACAAN AL QURAN</a:t>
            </a:r>
            <a:endParaRPr lang="ms-MY" sz="2000" dirty="0">
              <a:ln>
                <a:solidFill>
                  <a:schemeClr val="tx1"/>
                </a:solidFill>
              </a:ln>
              <a:effectLst>
                <a:glow rad="101600">
                  <a:schemeClr val="tx1">
                    <a:alpha val="60000"/>
                  </a:schemeClr>
                </a:glow>
              </a:effectLst>
              <a:latin typeface="Arial Black" pitchFamily="34" charset="0"/>
            </a:endParaRPr>
          </a:p>
        </p:txBody>
      </p:sp>
      <p:sp>
        <p:nvSpPr>
          <p:cNvPr id="9" name="Rectangle 8"/>
          <p:cNvSpPr/>
          <p:nvPr/>
        </p:nvSpPr>
        <p:spPr>
          <a:xfrm>
            <a:off x="2587529" y="3551967"/>
            <a:ext cx="5365757" cy="864096"/>
          </a:xfrm>
          <a:prstGeom prst="rect">
            <a:avLst/>
          </a:prstGeom>
          <a:blipFill>
            <a:blip r:embed="rId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000" dirty="0" smtClean="0">
                <a:ln>
                  <a:solidFill>
                    <a:schemeClr val="tx1"/>
                  </a:solidFill>
                </a:ln>
                <a:effectLst>
                  <a:glow rad="101600">
                    <a:schemeClr val="tx1">
                      <a:alpha val="60000"/>
                    </a:schemeClr>
                  </a:glow>
                </a:effectLst>
                <a:latin typeface="Arial Black" pitchFamily="34" charset="0"/>
              </a:rPr>
              <a:t>MENTADABBUR KANDUNGAN </a:t>
            </a:r>
          </a:p>
          <a:p>
            <a:pPr algn="ctr"/>
            <a:r>
              <a:rPr lang="ms-MY" sz="2000" dirty="0" smtClean="0">
                <a:ln>
                  <a:solidFill>
                    <a:schemeClr val="tx1"/>
                  </a:solidFill>
                </a:ln>
                <a:effectLst>
                  <a:glow rad="101600">
                    <a:schemeClr val="tx1">
                      <a:alpha val="60000"/>
                    </a:schemeClr>
                  </a:glow>
                </a:effectLst>
                <a:latin typeface="Arial Black" pitchFamily="34" charset="0"/>
              </a:rPr>
              <a:t>AL QURAN</a:t>
            </a:r>
            <a:endParaRPr lang="ms-MY" sz="2000" dirty="0">
              <a:ln>
                <a:solidFill>
                  <a:schemeClr val="tx1"/>
                </a:solidFill>
              </a:ln>
              <a:effectLst>
                <a:glow rad="101600">
                  <a:schemeClr val="tx1">
                    <a:alpha val="60000"/>
                  </a:schemeClr>
                </a:glow>
              </a:effectLst>
              <a:latin typeface="Arial Black" pitchFamily="34" charset="0"/>
            </a:endParaRPr>
          </a:p>
        </p:txBody>
      </p:sp>
      <p:sp>
        <p:nvSpPr>
          <p:cNvPr id="10" name="Rectangle 9"/>
          <p:cNvSpPr/>
          <p:nvPr/>
        </p:nvSpPr>
        <p:spPr>
          <a:xfrm>
            <a:off x="2587529" y="4725144"/>
            <a:ext cx="5365757" cy="864096"/>
          </a:xfrm>
          <a:prstGeom prst="rect">
            <a:avLst/>
          </a:prstGeom>
          <a:blipFill>
            <a:blip r:embed="rId5"/>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000" dirty="0" smtClean="0">
                <a:ln>
                  <a:solidFill>
                    <a:schemeClr val="tx1"/>
                  </a:solidFill>
                </a:ln>
                <a:effectLst>
                  <a:glow rad="101600">
                    <a:schemeClr val="tx1">
                      <a:alpha val="60000"/>
                    </a:schemeClr>
                  </a:glow>
                </a:effectLst>
                <a:latin typeface="Arial Black" pitchFamily="34" charset="0"/>
              </a:rPr>
              <a:t>MENGAMAL Al QURAN DALAM SEGENAP ASPEK KEHIDUPAN</a:t>
            </a:r>
            <a:endParaRPr lang="ms-MY" sz="2000" dirty="0">
              <a:ln>
                <a:solidFill>
                  <a:schemeClr val="tx1"/>
                </a:solidFill>
              </a:ln>
              <a:effectLst>
                <a:glow rad="101600">
                  <a:schemeClr val="tx1">
                    <a:alpha val="60000"/>
                  </a:schemeClr>
                </a:glow>
              </a:effectLst>
              <a:latin typeface="Arial Black" pitchFamily="34" charset="0"/>
            </a:endParaRPr>
          </a:p>
        </p:txBody>
      </p:sp>
      <p:sp>
        <p:nvSpPr>
          <p:cNvPr id="11" name="Right Arrow 10"/>
          <p:cNvSpPr/>
          <p:nvPr/>
        </p:nvSpPr>
        <p:spPr>
          <a:xfrm>
            <a:off x="2221779" y="2636912"/>
            <a:ext cx="288032"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effectLst>
                <a:glow rad="101600">
                  <a:schemeClr val="tx1">
                    <a:alpha val="60000"/>
                  </a:schemeClr>
                </a:glow>
              </a:effectLst>
            </a:endParaRPr>
          </a:p>
        </p:txBody>
      </p:sp>
      <p:sp>
        <p:nvSpPr>
          <p:cNvPr id="12" name="Right Arrow 11"/>
          <p:cNvSpPr/>
          <p:nvPr/>
        </p:nvSpPr>
        <p:spPr>
          <a:xfrm>
            <a:off x="2195736" y="3803995"/>
            <a:ext cx="288032"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effectLst>
                <a:glow rad="101600">
                  <a:schemeClr val="tx1">
                    <a:alpha val="60000"/>
                  </a:schemeClr>
                </a:glow>
              </a:effectLst>
            </a:endParaRPr>
          </a:p>
        </p:txBody>
      </p:sp>
      <p:sp>
        <p:nvSpPr>
          <p:cNvPr id="13" name="Right Arrow 12"/>
          <p:cNvSpPr/>
          <p:nvPr/>
        </p:nvSpPr>
        <p:spPr>
          <a:xfrm>
            <a:off x="2205188" y="4977172"/>
            <a:ext cx="288032"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effectLst>
                <a:glow rad="101600">
                  <a:schemeClr val="tx1">
                    <a:alpha val="60000"/>
                  </a:schemeClr>
                </a:glow>
              </a:effectLst>
            </a:endParaRPr>
          </a:p>
        </p:txBody>
      </p:sp>
    </p:spTree>
    <p:extLst>
      <p:ext uri="{BB962C8B-B14F-4D97-AF65-F5344CB8AC3E}">
        <p14:creationId xmlns:p14="http://schemas.microsoft.com/office/powerpoint/2010/main" val="1242235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27384"/>
            <a:ext cx="8229600"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Taala Dalam </a:t>
            </a:r>
            <a:endParaRPr lang="sv-S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sv-S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sv-S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Yunus Ayat 57:</a:t>
            </a:r>
            <a:endParaRPr lang="ms-MY" sz="3000" dirty="0"/>
          </a:p>
        </p:txBody>
      </p:sp>
      <p:sp>
        <p:nvSpPr>
          <p:cNvPr id="4" name="Rectangle 3"/>
          <p:cNvSpPr/>
          <p:nvPr/>
        </p:nvSpPr>
        <p:spPr>
          <a:xfrm>
            <a:off x="7671" y="1844824"/>
            <a:ext cx="9144000" cy="1569660"/>
          </a:xfrm>
          <a:prstGeom prst="rect">
            <a:avLst/>
          </a:prstGeom>
          <a:solidFill>
            <a:schemeClr val="bg2">
              <a:lumMod val="75000"/>
              <a:alpha val="3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النَّاسُ قَدْ جَاءَتْكُم مَّوْعِظَةٌ مِّن رَّبِّكُمْ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وَشِفَاءٌ</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لِّمَا فِي الصُّدُورِ وَهُدًى وَرَحْمَةٌ لِّلْمُؤْمِنِينَ </a:t>
            </a:r>
            <a:r>
              <a:rPr lang="ar-SA"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(57)</a:t>
            </a:r>
            <a:endParaRPr lang="ms-MY" sz="105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17303" y="3851756"/>
            <a:ext cx="9144000" cy="2677656"/>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“Wahai umat manusia! sesungguhnya telah datang kepada kamu Al-Quran yang menjadi nasihat pengajaran dari Tuhan kamu, dan yang menjadi penawar bagi penyakit-penyakit batin yang ada di dalam dada kamu, dan juga menjadi hidayah petunjuk untuk keselamatan, serta membawa rahmat bagi orang-orang yang beriman”.</a:t>
            </a:r>
            <a:endParaRPr kumimoji="0" lang="ms-MY" sz="28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242235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506264"/>
            <a:ext cx="8388424" cy="4154984"/>
          </a:xfrm>
          <a:prstGeom prst="rect">
            <a:avLst/>
          </a:prstGeom>
          <a:solidFill>
            <a:schemeClr val="bg1">
              <a:alpha val="41000"/>
            </a:schemeClr>
          </a:solid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بَارَكَ اللهُ لِيْ وَلَكُمْ بِالْقُرْآنِ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الْعَظِيْمِ</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وَنَفَعَنِي وَإِيَّاكُمْ بِمَا فِيْهِ مِنَ الأيَاتِ وَالذِّكْرِ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الْحَكِيْمِ</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وَتَقَبَّلَ مِنِّي وَمِنْكُمْ تِلاوَتَهُ إِنَّهُ هُوَ السَّمِيعُ الْعَلِيْمُ. أَقُوْلُ قَوْلِيْ هَذَا وَأَسْتَغْفِرُ اللهَ الْعَظِيْمَ لِيْ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وَلَكُمْ</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وَلِسَائِرِ الْمُسْلِمِيْنَ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وَالْمُؤْمِنِيْنَ وَالْمُؤْمِنَاتِ الأَحْيَاءِ مِنْهُمْ وَالأَمْوَاتِ، فَاسْتَغْفِرُوْهُ،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242235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34432"/>
            <a:ext cx="9144000" cy="2400657"/>
          </a:xfrm>
          <a:prstGeom prst="rect">
            <a:avLst/>
          </a:prstGeom>
          <a:noFill/>
        </p:spPr>
        <p:txBody>
          <a:bodyPr wrap="square">
            <a:spAutoFit/>
          </a:bodyPr>
          <a:lstStyle/>
          <a:p>
            <a:pPr algn="ctr" fontAlgn="auto">
              <a:spcBef>
                <a:spcPts val="0"/>
              </a:spcBef>
              <a:spcAft>
                <a:spcPts val="0"/>
              </a:spcAft>
              <a:defRPr/>
            </a:pPr>
            <a:r>
              <a:rPr lang="ar-SA" sz="15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 </a:t>
            </a:r>
          </a:p>
        </p:txBody>
      </p:sp>
      <p:sp>
        <p:nvSpPr>
          <p:cNvPr id="4" name="TextBox 3"/>
          <p:cNvSpPr txBox="1"/>
          <p:nvPr/>
        </p:nvSpPr>
        <p:spPr>
          <a:xfrm>
            <a:off x="0" y="4690944"/>
            <a:ext cx="9144000" cy="1200329"/>
          </a:xfrm>
          <a:prstGeom prst="rect">
            <a:avLst/>
          </a:prstGeom>
          <a:solidFill>
            <a:srgbClr val="7030A0">
              <a:alpha val="53000"/>
            </a:srgbClr>
          </a:solidFill>
          <a:ln w="57150">
            <a:noFill/>
          </a:ln>
        </p:spPr>
        <p:txBody>
          <a:bodyPr wrap="square">
            <a:spAutoFit/>
          </a:bodyPr>
          <a:lstStyle/>
          <a:p>
            <a:pPr algn="ctr" fontAlgn="auto">
              <a:spcBef>
                <a:spcPts val="0"/>
              </a:spcBef>
              <a:spcAft>
                <a:spcPts val="0"/>
              </a:spcAft>
              <a:defRPr/>
            </a:pP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6064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242235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809008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4098838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30406" y="260648"/>
            <a:ext cx="7358018"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854984"/>
            <a:ext cx="9144000" cy="1862048"/>
          </a:xfrm>
          <a:prstGeom prst="rect">
            <a:avLst/>
          </a:prstGeom>
          <a:solidFill>
            <a:schemeClr val="accent1">
              <a:lumMod val="20000"/>
              <a:lumOff val="80000"/>
              <a:alpha val="46000"/>
            </a:schemeClr>
          </a:solidFill>
        </p:spPr>
        <p:txBody>
          <a:bodyPr wrap="square">
            <a:spAutoFit/>
          </a:bodyPr>
          <a:lstStyle/>
          <a:p>
            <a:pPr algn="ctr" rtl="1">
              <a:defRPr/>
            </a:pPr>
            <a:r>
              <a:rPr lang="ar-EG" sz="115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الْحَمْدُ </a:t>
            </a:r>
            <a:r>
              <a:rPr lang="ar-EG" sz="115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لِلَّهِ </a:t>
            </a:r>
            <a:endParaRPr lang="en-US" sz="13800" b="1" dirty="0">
              <a:ln w="3175" cmpd="sng">
                <a:noFill/>
                <a:prstDash val="solid"/>
              </a:ln>
              <a:solidFill>
                <a:prstClr val="black"/>
              </a:solidFill>
              <a:effectLst>
                <a:glow rad="63500">
                  <a:prstClr val="white">
                    <a:alpha val="40000"/>
                  </a:prstClr>
                </a:glow>
              </a:effectLst>
              <a:cs typeface="Traditional Arabic" pitchFamily="2" charset="-78"/>
            </a:endParaRPr>
          </a:p>
        </p:txBody>
      </p:sp>
      <p:sp>
        <p:nvSpPr>
          <p:cNvPr id="5" name="TextBox 4"/>
          <p:cNvSpPr txBox="1"/>
          <p:nvPr/>
        </p:nvSpPr>
        <p:spPr>
          <a:xfrm>
            <a:off x="0" y="4578677"/>
            <a:ext cx="9144000" cy="1077218"/>
          </a:xfrm>
          <a:prstGeom prst="rect">
            <a:avLst/>
          </a:prstGeom>
          <a:solidFill>
            <a:schemeClr val="tx1">
              <a:lumMod val="50000"/>
              <a:lumOff val="50000"/>
              <a:alpha val="65000"/>
            </a:schemeClr>
          </a:solidFill>
          <a:ln w="57150">
            <a:noFill/>
          </a:ln>
        </p:spPr>
        <p:txBody>
          <a:bodyPr wrap="square">
            <a:spAutoFit/>
          </a:bodyPr>
          <a:lstStyle/>
          <a:p>
            <a:pPr algn="ctr">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endParaRPr>
          </a:p>
          <a:p>
            <a:pPr algn="ctr">
              <a:defRPr/>
            </a:pPr>
            <a:r>
              <a:rPr lang="en-US" sz="32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242235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80156" y="227112"/>
            <a:ext cx="5572164"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27074"/>
            <a:ext cx="9144000" cy="1754326"/>
          </a:xfrm>
          <a:prstGeom prst="rect">
            <a:avLst/>
          </a:prstGeom>
          <a:solidFill>
            <a:schemeClr val="bg1">
              <a:alpha val="52000"/>
            </a:schemeClr>
          </a:solidFill>
        </p:spPr>
        <p:txBody>
          <a:bodyPr wrap="square">
            <a:spAutoFit/>
          </a:bodyPr>
          <a:lstStyle/>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لآ إِلَهَ إِلاَّ اللهُ وَحْدَهُ لاَ شَرِيْكَ لَهُ، وَأَشْهَدُ أَنَّ مُحَمَّدًا عَبْدُهُ وَرَسُوْلُهُ. </a:t>
            </a:r>
            <a:endParaRPr lang="ms-MY" sz="5400" dirty="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31719"/>
            <a:ext cx="9144000" cy="2092881"/>
          </a:xfrm>
          <a:prstGeom prst="rect">
            <a:avLst/>
          </a:prstGeom>
          <a:solidFill>
            <a:schemeClr val="tx1">
              <a:lumMod val="50000"/>
              <a:lumOff val="50000"/>
              <a:alpha val="58000"/>
            </a:schemeClr>
          </a:solidFill>
          <a:ln w="12700">
            <a:noFill/>
          </a:ln>
        </p:spPr>
        <p:txBody>
          <a:bodyPr wrap="square">
            <a:spAutoFit/>
          </a:bodyPr>
          <a:lstStyle/>
          <a:p>
            <a:pPr algn="ctr">
              <a:defRPr/>
            </a:pP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242235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94456"/>
            <a:ext cx="750099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53458"/>
            <a:ext cx="9144000" cy="1569660"/>
          </a:xfrm>
          <a:prstGeom prst="rect">
            <a:avLst/>
          </a:prstGeom>
          <a:solidFill>
            <a:schemeClr val="bg1">
              <a:alpha val="49000"/>
            </a:schemeClr>
          </a:solidFill>
        </p:spPr>
        <p:txBody>
          <a:bodyPr wrap="square">
            <a:spAutoFit/>
          </a:bodyPr>
          <a:lstStyle/>
          <a:p>
            <a:pPr algn="ctr" rtl="1">
              <a:defRPr/>
            </a:pP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صَلِّ وَسَلِّمْ عَلَى سَيِّدِنَا مُحَمَّدٍ </a:t>
            </a: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آلِهِ وَأَصْحَابِهِ وَأَتْبَاعِهِ إِلَى يَوْمِ الدِّيْنِ</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ms-MY" sz="4800" dirty="0" smtClean="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2" charset="-78"/>
                <a:cs typeface="Traditional Arabic" pitchFamily="2" charset="-78"/>
              </a:rPr>
              <a:t> </a:t>
            </a:r>
            <a:endParaRPr lang="ms-MY" sz="4800" dirty="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440594"/>
            <a:ext cx="9144000" cy="2092881"/>
          </a:xfrm>
          <a:prstGeom prst="rect">
            <a:avLst/>
          </a:prstGeom>
          <a:solidFill>
            <a:schemeClr val="tx1">
              <a:lumMod val="50000"/>
              <a:lumOff val="50000"/>
              <a:alpha val="55000"/>
            </a:schemeClr>
          </a:solidFill>
          <a:ln w="57150">
            <a:noFill/>
          </a:ln>
        </p:spPr>
        <p:txBody>
          <a:bodyPr wrap="square">
            <a:spAutoFit/>
          </a:bodyPr>
          <a:lstStyle/>
          <a:p>
            <a:pPr algn="ctr">
              <a:defRPr/>
            </a:pP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242235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14480" y="188640"/>
            <a:ext cx="6000792"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4205153"/>
            <a:ext cx="9144000" cy="1938992"/>
          </a:xfrm>
          <a:prstGeom prst="rect">
            <a:avLst/>
          </a:prstGeom>
          <a:solidFill>
            <a:schemeClr val="tx1">
              <a:lumMod val="50000"/>
              <a:lumOff val="50000"/>
              <a:alpha val="79000"/>
            </a:schemeClr>
          </a:solidFill>
          <a:ln w="57150">
            <a:noFill/>
          </a:ln>
        </p:spPr>
        <p:txBody>
          <a:bodyPr wrap="square">
            <a:spAutoFit/>
          </a:bodyPr>
          <a:lstStyle/>
          <a:p>
            <a:pPr algn="ctr">
              <a:defRPr/>
            </a:pP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sama-sama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sahaja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mencapai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4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992615"/>
            <a:ext cx="9144000" cy="1569660"/>
          </a:xfrm>
          <a:prstGeom prst="rect">
            <a:avLst/>
          </a:prstGeom>
          <a:solidFill>
            <a:schemeClr val="bg1">
              <a:alpha val="60000"/>
            </a:schemeClr>
          </a:solidFill>
        </p:spPr>
        <p:txBody>
          <a:bodyPr wrap="square">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اِتَّقُوا اللهَ، أُوْصِيْكُمْ وَنَفْسِيْ بِتَقْوَى اللهِ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وَطَاعَتِهِ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لَعَلَّكُمْ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تُفْلِحُوْنَ.</a:t>
            </a:r>
            <a:endParaRPr lang="en-US" sz="4800" b="1" dirty="0">
              <a:solidFill>
                <a:prstClr val="black"/>
              </a:solidFill>
              <a:effectLst>
                <a:glow rad="101600">
                  <a:prstClr val="white">
                    <a:alpha val="60000"/>
                  </a:prstClr>
                </a:glow>
              </a:effectLst>
              <a:cs typeface="Traditional Arabic" pitchFamily="2" charset="-78"/>
            </a:endParaRPr>
          </a:p>
        </p:txBody>
      </p:sp>
    </p:spTree>
    <p:extLst>
      <p:ext uri="{BB962C8B-B14F-4D97-AF65-F5344CB8AC3E}">
        <p14:creationId xmlns:p14="http://schemas.microsoft.com/office/powerpoint/2010/main" val="1242235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40036"/>
            <a:ext cx="88312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724128" y="4038600"/>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5" name="Rectangle 4"/>
          <p:cNvSpPr/>
          <p:nvPr/>
        </p:nvSpPr>
        <p:spPr>
          <a:xfrm>
            <a:off x="142844" y="4077072"/>
            <a:ext cx="8929654" cy="2308324"/>
          </a:xfrm>
          <a:prstGeom prst="rect">
            <a:avLst/>
          </a:prstGeom>
          <a:noFill/>
        </p:spPr>
        <p:txBody>
          <a:bodyPr>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6" name="Round Diagonal Corner Rectangle 5"/>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7" name="Notched Right Arrow 6"/>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906697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4786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90464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494315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332656"/>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41575"/>
            <a:ext cx="9144000" cy="1754326"/>
          </a:xfrm>
          <a:prstGeom prst="rect">
            <a:avLst/>
          </a:prstGeom>
          <a:solidFill>
            <a:schemeClr val="accent6">
              <a:alpha val="27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377879"/>
            <a:ext cx="9144000" cy="1569660"/>
          </a:xfrm>
          <a:prstGeom prst="rect">
            <a:avLst/>
          </a:prstGeom>
          <a:solidFill>
            <a:srgbClr val="7030A0">
              <a:alpha val="51000"/>
            </a:srgbClr>
          </a:solidFill>
          <a:ln w="12700">
            <a:noFill/>
          </a:ln>
        </p:spPr>
        <p:txBody>
          <a:bodyPr wrap="square">
            <a:spAutoFit/>
          </a:bodyPr>
          <a:lstStyle/>
          <a:p>
            <a:pPr algn="ctr" fontAlgn="auto">
              <a:spcBef>
                <a:spcPts val="0"/>
              </a:spcBef>
              <a:spcAft>
                <a:spcPts val="0"/>
              </a:spcAft>
              <a:defRPr/>
            </a:pP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242235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endParaRPr lang="ms-MY" smtClean="0"/>
          </a:p>
        </p:txBody>
      </p:sp>
      <p:sp>
        <p:nvSpPr>
          <p:cNvPr id="78851" name="Content Placeholder 2"/>
          <p:cNvSpPr>
            <a:spLocks noGrp="1"/>
          </p:cNvSpPr>
          <p:nvPr>
            <p:ph idx="1"/>
          </p:nvPr>
        </p:nvSpPr>
        <p:spPr/>
        <p:txBody>
          <a:bodyPr/>
          <a:lstStyle/>
          <a:p>
            <a:pPr eaLnBrk="1" hangingPunct="1"/>
            <a:endParaRPr lang="ms-MY" smtClean="0"/>
          </a:p>
        </p:txBody>
      </p:sp>
      <p:pic>
        <p:nvPicPr>
          <p:cNvPr id="7885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24025"/>
            <a:ext cx="8785225" cy="14465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5404886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endParaRPr lang="ms-MY" smtClean="0"/>
          </a:p>
        </p:txBody>
      </p:sp>
      <p:sp>
        <p:nvSpPr>
          <p:cNvPr id="79875" name="Content Placeholder 2"/>
          <p:cNvSpPr>
            <a:spLocks noGrp="1"/>
          </p:cNvSpPr>
          <p:nvPr>
            <p:ph idx="1"/>
          </p:nvPr>
        </p:nvSpPr>
        <p:spPr/>
        <p:txBody>
          <a:bodyPr/>
          <a:lstStyle/>
          <a:p>
            <a:pPr eaLnBrk="1" hangingPunct="1"/>
            <a:endParaRPr lang="ms-MY" smtClean="0"/>
          </a:p>
        </p:txBody>
      </p:sp>
      <p:pic>
        <p:nvPicPr>
          <p:cNvPr id="79876"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46250"/>
            <a:ext cx="8785225" cy="1938992"/>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828878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p:cNvPicPr>
            <a:picLocks noChangeAspect="1" noChangeArrowheads="1"/>
          </p:cNvPicPr>
          <p:nvPr/>
        </p:nvPicPr>
        <p:blipFill>
          <a:blip r:embed="rId2">
            <a:extLst>
              <a:ext uri="{28A0092B-C50C-407E-A947-70E740481C1C}">
                <a14:useLocalDpi xmlns:a14="http://schemas.microsoft.com/office/drawing/2010/main" val="0"/>
              </a:ext>
            </a:extLst>
          </a:blip>
          <a:srcRect r="268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110483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r="491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1923" name="Content Placeholder 2"/>
          <p:cNvSpPr>
            <a:spLocks noGrp="1"/>
          </p:cNvSpPr>
          <p:nvPr>
            <p:ph idx="1"/>
          </p:nvPr>
        </p:nvSpPr>
        <p:spPr/>
        <p:txBody>
          <a:bodyPr/>
          <a:lstStyle/>
          <a:p>
            <a:pPr eaLnBrk="1" hangingPunct="1"/>
            <a:endParaRPr lang="ms-MY" smtClean="0"/>
          </a:p>
        </p:txBody>
      </p:sp>
    </p:spTree>
    <p:extLst>
      <p:ext uri="{BB962C8B-B14F-4D97-AF65-F5344CB8AC3E}">
        <p14:creationId xmlns:p14="http://schemas.microsoft.com/office/powerpoint/2010/main" val="42103023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478592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156826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679219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7553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836712"/>
            <a:ext cx="9144000" cy="6017032"/>
          </a:xfrm>
          <a:prstGeom prst="rect">
            <a:avLst/>
          </a:prstGeom>
          <a:solidFill>
            <a:schemeClr val="bg1">
              <a:alpha val="56000"/>
            </a:schemeClr>
          </a:solidFill>
        </p:spPr>
        <p:txBody>
          <a:bodyPr>
            <a:spAutoFit/>
          </a:bodyPr>
          <a:lstStyle/>
          <a:p>
            <a:pPr algn="ctr">
              <a:defRPr/>
            </a:pPr>
            <a:r>
              <a:rPr lang="en-MY" sz="1600" b="1" dirty="0">
                <a:solidFill>
                  <a:prstClr val="black"/>
                </a:solidFill>
                <a:effectLst>
                  <a:outerShdw blurRad="38100" dist="38100" dir="2700000" algn="tl">
                    <a:srgbClr val="000000">
                      <a:alpha val="43137"/>
                    </a:srgbClr>
                  </a:outerShdw>
                </a:effectLst>
                <a:cs typeface="Arial" charset="0"/>
              </a:rPr>
              <a:t>INTISARI KHUTBAH JUMAAT PADA </a:t>
            </a:r>
            <a:r>
              <a:rPr lang="en-US" sz="1600" b="1" dirty="0" smtClean="0">
                <a:solidFill>
                  <a:prstClr val="black"/>
                </a:solidFill>
                <a:effectLst>
                  <a:outerShdw blurRad="38100" dist="38100" dir="2700000" algn="tl">
                    <a:srgbClr val="000000">
                      <a:alpha val="43137"/>
                    </a:srgbClr>
                  </a:outerShdw>
                </a:effectLst>
                <a:cs typeface="Arial" charset="0"/>
              </a:rPr>
              <a:t>24/05/2019</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endParaRPr lang="en-MY" sz="1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AL QURAN MUKJIZAT AGUNG</a:t>
            </a:r>
            <a:endPar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US" sz="8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FontTx/>
              <a:buAutoNum type="arabicPeriod"/>
              <a:defRPr/>
            </a:pPr>
            <a:r>
              <a:rPr lang="sv-SE" sz="2000" b="1" dirty="0" smtClean="0">
                <a:solidFill>
                  <a:prstClr val="black"/>
                </a:solidFill>
                <a:effectLst>
                  <a:glow rad="101600">
                    <a:prstClr val="white">
                      <a:alpha val="60000"/>
                    </a:prstClr>
                  </a:glow>
                </a:effectLst>
                <a:cs typeface="Arial" charset="0"/>
              </a:rPr>
              <a:t>AL-QURAN </a:t>
            </a:r>
            <a:r>
              <a:rPr lang="sv-SE" sz="2000" b="1" dirty="0">
                <a:solidFill>
                  <a:prstClr val="black"/>
                </a:solidFill>
                <a:effectLst>
                  <a:glow rad="101600">
                    <a:prstClr val="white">
                      <a:alpha val="60000"/>
                    </a:prstClr>
                  </a:glow>
                </a:effectLst>
                <a:cs typeface="Arial" charset="0"/>
              </a:rPr>
              <a:t>ADALAH MUKJIZAT AGUNG KERANA KANDUNGANNYA YANG TIADA TANDINGAN SAMA ADA DARI SEGI BAHASA, SUSUNAN IBARAT, ILMIAH, FAKTA DAN PETUNJUK BAGI APA JUA YANG TERBAIK UNTUK KEHIDUPAN MANUSIA DUNIAWI DAN UKHRAWI</a:t>
            </a:r>
            <a:r>
              <a:rPr lang="sv-SE" sz="20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r>
              <a:rPr lang="sv-SE" sz="2000" b="1" dirty="0" smtClean="0">
                <a:solidFill>
                  <a:prstClr val="black"/>
                </a:solidFill>
                <a:effectLst>
                  <a:glow rad="101600">
                    <a:prstClr val="white">
                      <a:alpha val="60000"/>
                    </a:prstClr>
                  </a:glow>
                </a:effectLst>
                <a:cs typeface="Arial" charset="0"/>
              </a:rPr>
              <a:t>AL-QURAN</a:t>
            </a:r>
            <a:r>
              <a:rPr lang="sv-SE" sz="2000" b="1" dirty="0">
                <a:solidFill>
                  <a:prstClr val="black"/>
                </a:solidFill>
                <a:effectLst>
                  <a:glow rad="101600">
                    <a:prstClr val="white">
                      <a:alpha val="60000"/>
                    </a:prstClr>
                  </a:glow>
                </a:effectLst>
                <a:cs typeface="Arial" charset="0"/>
              </a:rPr>
              <a:t>, MENCABAR SEPANJANG ZAMAN, SIAPA SAHAJA YANG BERUPAYA MENANDINGI KEJITUAAN AL-QURAN. INILAH DI ANTARA MUKJIZAT TERAGUNG AL-QURAN YANG WAJIB DIIMANI DAN DIHAYATI DALAM KEHIDUPAN</a:t>
            </a:r>
            <a:r>
              <a:rPr lang="sv-SE" sz="20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r>
              <a:rPr lang="sv-SE" sz="2000" b="1" dirty="0" smtClean="0">
                <a:solidFill>
                  <a:prstClr val="black"/>
                </a:solidFill>
                <a:effectLst>
                  <a:glow rad="101600">
                    <a:prstClr val="white">
                      <a:alpha val="60000"/>
                    </a:prstClr>
                  </a:glow>
                </a:effectLst>
                <a:cs typeface="Arial" charset="0"/>
              </a:rPr>
              <a:t>ANTARA </a:t>
            </a:r>
            <a:r>
              <a:rPr lang="sv-SE" sz="2000" b="1" dirty="0">
                <a:solidFill>
                  <a:prstClr val="black"/>
                </a:solidFill>
                <a:effectLst>
                  <a:glow rad="101600">
                    <a:prstClr val="white">
                      <a:alpha val="60000"/>
                    </a:prstClr>
                  </a:glow>
                </a:effectLst>
                <a:cs typeface="Arial" charset="0"/>
              </a:rPr>
              <a:t>KEISTIMEWAAN AL-QURAN: MEMBACA SAHAJA DIBERI PAHALA, MEMPELAJARINYA MEMBAWA KETENANGAN, RAHMAT DAN MENDAPAT PERLINDUNGAN MALAIKAT, </a:t>
            </a:r>
            <a:r>
              <a:rPr lang="sv-SE" sz="2000" b="1" dirty="0" smtClean="0">
                <a:solidFill>
                  <a:prstClr val="black"/>
                </a:solidFill>
                <a:effectLst>
                  <a:glow rad="101600">
                    <a:prstClr val="white">
                      <a:alpha val="60000"/>
                    </a:prstClr>
                  </a:glow>
                </a:effectLst>
                <a:cs typeface="Arial" charset="0"/>
              </a:rPr>
              <a:t>MENJADI </a:t>
            </a:r>
            <a:r>
              <a:rPr lang="ar-SA" sz="2000" b="1" dirty="0" smtClean="0">
                <a:solidFill>
                  <a:prstClr val="black"/>
                </a:solidFill>
                <a:effectLst>
                  <a:glow rad="101600">
                    <a:prstClr val="white">
                      <a:alpha val="60000"/>
                    </a:prstClr>
                  </a:glow>
                </a:effectLst>
                <a:cs typeface="Arial" charset="0"/>
              </a:rPr>
              <a:t>شفيع </a:t>
            </a:r>
            <a:r>
              <a:rPr lang="en-US" sz="2000" b="1" dirty="0" smtClean="0">
                <a:solidFill>
                  <a:prstClr val="black"/>
                </a:solidFill>
                <a:effectLst>
                  <a:glow rad="101600">
                    <a:prstClr val="white">
                      <a:alpha val="60000"/>
                    </a:prstClr>
                  </a:glow>
                </a:effectLst>
                <a:cs typeface="Arial" charset="0"/>
              </a:rPr>
              <a:t>  </a:t>
            </a:r>
            <a:r>
              <a:rPr lang="sv-SE" sz="2000" b="1" dirty="0" smtClean="0">
                <a:solidFill>
                  <a:prstClr val="black"/>
                </a:solidFill>
                <a:effectLst>
                  <a:glow rad="101600">
                    <a:prstClr val="white">
                      <a:alpha val="60000"/>
                    </a:prstClr>
                  </a:glow>
                </a:effectLst>
                <a:cs typeface="Arial" charset="0"/>
              </a:rPr>
              <a:t>KEPADA </a:t>
            </a:r>
            <a:r>
              <a:rPr lang="sv-SE" sz="2000" b="1" dirty="0">
                <a:solidFill>
                  <a:prstClr val="black"/>
                </a:solidFill>
                <a:effectLst>
                  <a:glow rad="101600">
                    <a:prstClr val="white">
                      <a:alpha val="60000"/>
                    </a:prstClr>
                  </a:glow>
                </a:effectLst>
                <a:cs typeface="Arial" charset="0"/>
              </a:rPr>
              <a:t>PEMBACANYA DAN PENAWAR TERUTAMA KEPADA PENYAKIT ROHANI</a:t>
            </a:r>
            <a:r>
              <a:rPr lang="sv-SE" sz="20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r>
              <a:rPr lang="sv-SE" sz="2000" b="1" dirty="0" smtClean="0">
                <a:solidFill>
                  <a:prstClr val="black"/>
                </a:solidFill>
                <a:effectLst>
                  <a:glow rad="101600">
                    <a:prstClr val="white">
                      <a:alpha val="60000"/>
                    </a:prstClr>
                  </a:glow>
                </a:effectLst>
                <a:cs typeface="Arial" charset="0"/>
              </a:rPr>
              <a:t>AL-QURAN </a:t>
            </a:r>
            <a:r>
              <a:rPr lang="sv-SE" sz="2000" b="1" dirty="0">
                <a:solidFill>
                  <a:prstClr val="black"/>
                </a:solidFill>
                <a:effectLst>
                  <a:glow rad="101600">
                    <a:prstClr val="white">
                      <a:alpha val="60000"/>
                    </a:prstClr>
                  </a:glow>
                </a:effectLst>
                <a:cs typeface="Arial" charset="0"/>
              </a:rPr>
              <a:t>ADALAH PETUNJUK JALAN YANG BENAR, PEMANTAP AQIDAH DAN AKHLAK, PUNCA RAHMAT DAN PENYULUH KEGELAPAN SESAT DAN PENYELAMAT MANUSIA</a:t>
            </a:r>
            <a:r>
              <a:rPr lang="sv-SE" sz="20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r>
              <a:rPr lang="sv-SE" sz="2000" b="1" dirty="0" smtClean="0">
                <a:solidFill>
                  <a:prstClr val="black"/>
                </a:solidFill>
                <a:effectLst>
                  <a:glow rad="101600">
                    <a:prstClr val="white">
                      <a:alpha val="60000"/>
                    </a:prstClr>
                  </a:glow>
                </a:effectLst>
                <a:cs typeface="Arial" charset="0"/>
              </a:rPr>
              <a:t>SUPAYA </a:t>
            </a:r>
            <a:r>
              <a:rPr lang="sv-SE" sz="2000" b="1" dirty="0">
                <a:solidFill>
                  <a:prstClr val="black"/>
                </a:solidFill>
                <a:effectLst>
                  <a:glow rad="101600">
                    <a:prstClr val="white">
                      <a:alpha val="60000"/>
                    </a:prstClr>
                  </a:glow>
                </a:effectLst>
                <a:cs typeface="Arial" charset="0"/>
              </a:rPr>
              <a:t>BENAR-BENAR BERETI, PERLU DIJADIKAN AL-QURAN BACAAN HARIAN, DITADABBUR DAN DIHAYATI PENGAJARANNYA DALAM SELURUH KEHIDUPAN INDIVIDU DAN BERJEMAAH.</a:t>
            </a:r>
          </a:p>
        </p:txBody>
      </p:sp>
    </p:spTree>
    <p:extLst>
      <p:ext uri="{BB962C8B-B14F-4D97-AF65-F5344CB8AC3E}">
        <p14:creationId xmlns:p14="http://schemas.microsoft.com/office/powerpoint/2010/main" val="2259590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5576" y="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02062"/>
            <a:ext cx="9144000" cy="1569660"/>
          </a:xfrm>
          <a:prstGeom prst="rect">
            <a:avLst/>
          </a:prstGeom>
          <a:solidFill>
            <a:schemeClr val="tx2">
              <a:lumMod val="40000"/>
              <a:lumOff val="60000"/>
              <a:alpha val="20000"/>
            </a:schemeClr>
          </a:solidFill>
        </p:spPr>
        <p:txBody>
          <a:bodyPr wrap="square">
            <a:spAutoFit/>
          </a:bodyPr>
          <a:lstStyle/>
          <a:p>
            <a:pPr lvl="0" algn="ctr" rtl="1" fontAlgn="base">
              <a:spcBef>
                <a:spcPct val="0"/>
              </a:spcBef>
              <a:spcAft>
                <a:spcPct val="0"/>
              </a:spcAft>
            </a:pP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وَحَبِيْبِنَا مُحَمَّدٍ، وَعَلَى آَلِهِ وَأَصْحَابِهِ وَمَنْ تَبِعَهُمْ بِإِحْسَانٍ إِلَى يَوْمِ الدِّيْنِ.</a:t>
            </a:r>
            <a:endParaRPr lang="ar-EG" sz="48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21088"/>
            <a:ext cx="9144000" cy="1815882"/>
          </a:xfrm>
          <a:prstGeom prst="rect">
            <a:avLst/>
          </a:prstGeom>
          <a:solidFill>
            <a:srgbClr val="7030A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242235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72461"/>
            <a:ext cx="9144000" cy="923330"/>
          </a:xfrm>
          <a:prstGeom prst="rect">
            <a:avLst/>
          </a:prstGeom>
          <a:solidFill>
            <a:schemeClr val="tx1">
              <a:lumMod val="75000"/>
              <a:lumOff val="25000"/>
              <a:alpha val="1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وَإِيَّايَ بِتَقْوَى اللهَ، فَقَدْ فَازَ الْمُتَّقُوْنَ.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917374"/>
            <a:ext cx="9144000" cy="1815882"/>
          </a:xfrm>
          <a:prstGeom prst="rect">
            <a:avLst/>
          </a:prstGeom>
          <a:solidFill>
            <a:srgbClr val="7030A0">
              <a:alpha val="53000"/>
            </a:srgbClr>
          </a:solidFill>
          <a:ln w="57150">
            <a:noFill/>
          </a:ln>
        </p:spPr>
        <p:txBody>
          <a:bodyPr wrap="square">
            <a:spAutoFit/>
          </a:bodyPr>
          <a:lstStyle/>
          <a:p>
            <a:pPr algn="ctr" fontAlgn="auto">
              <a:spcBef>
                <a:spcPts val="0"/>
              </a:spcBef>
              <a:spcAft>
                <a:spcPts val="0"/>
              </a:spcAft>
              <a:defRPr/>
            </a:pP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Bertakwalah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SWT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bersungguh-sungguh</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Sesungguhnya</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sahaja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mendapat</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kejayaan</a:t>
            </a:r>
            <a:endPar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242235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123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95536" y="332656"/>
            <a:ext cx="8229600"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AlQuran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Mukjizat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Agung</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411901" y="1664804"/>
            <a:ext cx="1994017" cy="720080"/>
          </a:xfrm>
          <a:prstGeom prst="rect">
            <a:avLst/>
          </a:prstGeom>
          <a:blipFill>
            <a:blip r:embed="rId3"/>
            <a:tile tx="0" ty="0" sx="100000" sy="100000" flip="none" algn="tl"/>
          </a:blip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AL-QURAN</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2627784" y="1484784"/>
            <a:ext cx="6301095" cy="1080120"/>
          </a:xfrm>
          <a:prstGeom prst="roundRect">
            <a:avLst/>
          </a:prstGeom>
          <a:solidFill>
            <a:srgbClr val="00B0F0"/>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ms-MY" sz="2400" dirty="0" smtClean="0">
                <a:ln>
                  <a:solidFill>
                    <a:schemeClr val="tx1"/>
                  </a:solidFill>
                </a:ln>
                <a:effectLst>
                  <a:glow rad="101600">
                    <a:schemeClr val="tx1">
                      <a:alpha val="60000"/>
                    </a:schemeClr>
                  </a:glow>
                </a:effectLst>
                <a:latin typeface="Arial Black" pitchFamily="34" charset="0"/>
              </a:rPr>
              <a:t>Diturunkan Kepada </a:t>
            </a:r>
            <a:r>
              <a:rPr lang="ms-MY" sz="2400" dirty="0" smtClean="0">
                <a:ln>
                  <a:solidFill>
                    <a:schemeClr val="tx1"/>
                  </a:solidFill>
                </a:ln>
                <a:effectLst>
                  <a:glow rad="101600">
                    <a:schemeClr val="tx1">
                      <a:alpha val="60000"/>
                    </a:schemeClr>
                  </a:glow>
                </a:effectLst>
                <a:latin typeface="Arial Black" pitchFamily="34" charset="0"/>
              </a:rPr>
              <a:t>Junjungan Besar </a:t>
            </a:r>
            <a:r>
              <a:rPr lang="ms-MY" sz="2400" dirty="0" smtClean="0">
                <a:ln>
                  <a:solidFill>
                    <a:schemeClr val="tx1"/>
                  </a:solidFill>
                </a:ln>
                <a:effectLst>
                  <a:glow rad="101600">
                    <a:schemeClr val="tx1">
                      <a:alpha val="60000"/>
                    </a:schemeClr>
                  </a:glow>
                </a:effectLst>
                <a:latin typeface="Arial Black" pitchFamily="34" charset="0"/>
              </a:rPr>
              <a:t>Kita </a:t>
            </a:r>
            <a:r>
              <a:rPr lang="ms-MY" sz="2400" dirty="0" smtClean="0">
                <a:ln>
                  <a:solidFill>
                    <a:schemeClr val="tx1"/>
                  </a:solidFill>
                </a:ln>
                <a:solidFill>
                  <a:srgbClr val="FFFF00"/>
                </a:solidFill>
                <a:effectLst>
                  <a:glow rad="101600">
                    <a:schemeClr val="tx1">
                      <a:alpha val="60000"/>
                    </a:schemeClr>
                  </a:glow>
                </a:effectLst>
                <a:latin typeface="Arial Black" pitchFamily="34" charset="0"/>
              </a:rPr>
              <a:t>Nabi </a:t>
            </a:r>
            <a:r>
              <a:rPr lang="ms-MY" sz="2400" dirty="0" smtClean="0">
                <a:ln>
                  <a:solidFill>
                    <a:schemeClr val="tx1"/>
                  </a:solidFill>
                </a:ln>
                <a:solidFill>
                  <a:srgbClr val="FFFF00"/>
                </a:solidFill>
                <a:effectLst>
                  <a:glow rad="101600">
                    <a:schemeClr val="tx1">
                      <a:alpha val="60000"/>
                    </a:schemeClr>
                  </a:glow>
                </a:effectLst>
                <a:latin typeface="Arial Black" pitchFamily="34" charset="0"/>
              </a:rPr>
              <a:t>Muhammad S.A.W.</a:t>
            </a:r>
            <a:endParaRPr lang="ms-MY" sz="2400" dirty="0">
              <a:ln>
                <a:solidFill>
                  <a:schemeClr val="tx1"/>
                </a:solidFill>
              </a:ln>
              <a:solidFill>
                <a:srgbClr val="FFFF00"/>
              </a:solidFill>
              <a:effectLst>
                <a:glow rad="101600">
                  <a:schemeClr val="tx1">
                    <a:alpha val="60000"/>
                  </a:schemeClr>
                </a:glow>
              </a:effectLst>
              <a:latin typeface="Arial Black" pitchFamily="34" charset="0"/>
            </a:endParaRPr>
          </a:p>
        </p:txBody>
      </p:sp>
      <p:sp>
        <p:nvSpPr>
          <p:cNvPr id="6" name="Rounded Rectangle 5"/>
          <p:cNvSpPr/>
          <p:nvPr/>
        </p:nvSpPr>
        <p:spPr>
          <a:xfrm>
            <a:off x="1619671" y="2942634"/>
            <a:ext cx="6301095" cy="1164348"/>
          </a:xfrm>
          <a:prstGeom prst="roundRect">
            <a:avLst/>
          </a:prstGeom>
          <a:solidFill>
            <a:srgbClr val="7030A0"/>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ms-MY" sz="2400" dirty="0" smtClean="0">
                <a:ln>
                  <a:solidFill>
                    <a:schemeClr val="tx1"/>
                  </a:solidFill>
                </a:ln>
                <a:effectLst>
                  <a:glow rad="101600">
                    <a:schemeClr val="tx1">
                      <a:alpha val="60000"/>
                    </a:schemeClr>
                  </a:glow>
                </a:effectLst>
                <a:latin typeface="Arial Black" pitchFamily="34" charset="0"/>
              </a:rPr>
              <a:t>Petunjuk Dan Rahmat Untuk Manusia Sejagat, Pada Setiap Masa, Tempat dan Keadaan</a:t>
            </a:r>
            <a:endParaRPr lang="ms-MY" sz="2400" dirty="0">
              <a:ln>
                <a:solidFill>
                  <a:schemeClr val="tx1"/>
                </a:solidFill>
              </a:ln>
              <a:effectLst>
                <a:glow rad="101600">
                  <a:schemeClr val="tx1">
                    <a:alpha val="60000"/>
                  </a:schemeClr>
                </a:glow>
              </a:effectLst>
              <a:latin typeface="Arial Black" pitchFamily="34" charset="0"/>
            </a:endParaRPr>
          </a:p>
        </p:txBody>
      </p:sp>
      <p:sp>
        <p:nvSpPr>
          <p:cNvPr id="7" name="Rounded Rectangle 6"/>
          <p:cNvSpPr/>
          <p:nvPr/>
        </p:nvSpPr>
        <p:spPr>
          <a:xfrm>
            <a:off x="2103070" y="4437112"/>
            <a:ext cx="6285354" cy="1223748"/>
          </a:xfrm>
          <a:prstGeom prst="roundRect">
            <a:avLst/>
          </a:prstGeom>
          <a:solidFill>
            <a:srgbClr val="FF6600"/>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ms-MY" sz="2400" dirty="0" smtClean="0">
                <a:ln>
                  <a:solidFill>
                    <a:schemeClr val="tx1"/>
                  </a:solidFill>
                </a:ln>
                <a:effectLst>
                  <a:glow rad="101600">
                    <a:schemeClr val="tx1">
                      <a:alpha val="60000"/>
                    </a:schemeClr>
                  </a:glow>
                </a:effectLst>
                <a:latin typeface="Arial Black" pitchFamily="34" charset="0"/>
              </a:rPr>
              <a:t>Hukum Hakam Yang Terkandung Di Dalam Akan Kekal Selamanya Sehingga Hari Kiamat</a:t>
            </a:r>
            <a:endParaRPr lang="ms-MY" sz="2400" dirty="0">
              <a:ln>
                <a:solidFill>
                  <a:schemeClr val="tx1"/>
                </a:solidFill>
              </a:ln>
              <a:effectLst>
                <a:glow rad="101600">
                  <a:schemeClr val="tx1">
                    <a:alpha val="60000"/>
                  </a:schemeClr>
                </a:glow>
              </a:effectLst>
              <a:latin typeface="Arial Black" pitchFamily="34" charset="0"/>
            </a:endParaRPr>
          </a:p>
        </p:txBody>
      </p:sp>
      <p:sp>
        <p:nvSpPr>
          <p:cNvPr id="8" name="Right Arrow 7"/>
          <p:cNvSpPr/>
          <p:nvPr/>
        </p:nvSpPr>
        <p:spPr>
          <a:xfrm>
            <a:off x="2416613" y="1774896"/>
            <a:ext cx="438079" cy="360040"/>
          </a:xfrm>
          <a:prstGeom prst="rightArrow">
            <a:avLst/>
          </a:prstGeom>
          <a:solidFill>
            <a:srgbClr val="FFFF00"/>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ms-MY" sz="2000">
              <a:ln>
                <a:solidFill>
                  <a:schemeClr val="tx1"/>
                </a:solidFill>
              </a:ln>
            </a:endParaRPr>
          </a:p>
        </p:txBody>
      </p:sp>
      <p:sp>
        <p:nvSpPr>
          <p:cNvPr id="9" name="Bent-Up Arrow 8"/>
          <p:cNvSpPr/>
          <p:nvPr/>
        </p:nvSpPr>
        <p:spPr>
          <a:xfrm rot="16200000" flipH="1" flipV="1">
            <a:off x="707420" y="2815498"/>
            <a:ext cx="1080511" cy="638086"/>
          </a:xfrm>
          <a:prstGeom prst="bentUpArrow">
            <a:avLst/>
          </a:prstGeom>
          <a:solidFill>
            <a:srgbClr val="FFFF00"/>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ms-MY" sz="2000">
              <a:ln>
                <a:solidFill>
                  <a:schemeClr val="tx1"/>
                </a:solidFill>
              </a:ln>
            </a:endParaRPr>
          </a:p>
        </p:txBody>
      </p:sp>
      <p:sp>
        <p:nvSpPr>
          <p:cNvPr id="10" name="Curved Left Arrow 9"/>
          <p:cNvSpPr/>
          <p:nvPr/>
        </p:nvSpPr>
        <p:spPr>
          <a:xfrm rot="20385206">
            <a:off x="7681056" y="3600316"/>
            <a:ext cx="558325" cy="961057"/>
          </a:xfrm>
          <a:prstGeom prst="curvedLeftArrow">
            <a:avLst/>
          </a:prstGeom>
          <a:solidFill>
            <a:srgbClr val="FFFF00"/>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ms-MY" sz="2000">
              <a:ln>
                <a:solidFill>
                  <a:schemeClr val="tx1"/>
                </a:solidFill>
              </a:ln>
              <a:solidFill>
                <a:schemeClr val="tx1"/>
              </a:solidFill>
            </a:endParaRPr>
          </a:p>
        </p:txBody>
      </p:sp>
      <p:sp>
        <p:nvSpPr>
          <p:cNvPr id="11" name="Rectangle 10"/>
          <p:cNvSpPr/>
          <p:nvPr/>
        </p:nvSpPr>
        <p:spPr>
          <a:xfrm>
            <a:off x="1619671" y="5780213"/>
            <a:ext cx="5976664" cy="936104"/>
          </a:xfrm>
          <a:prstGeom prst="rect">
            <a:avLst/>
          </a:prstGeom>
          <a:solidFill>
            <a:srgbClr val="CC00CC"/>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ms-MY" sz="2000" b="1" dirty="0" smtClean="0">
                <a:effectLst>
                  <a:glow rad="101600">
                    <a:schemeClr val="tx1">
                      <a:alpha val="60000"/>
                    </a:schemeClr>
                  </a:glow>
                  <a:outerShdw blurRad="38100" dist="38100" dir="2700000" algn="tl">
                    <a:srgbClr val="000000">
                      <a:alpha val="43137"/>
                    </a:srgbClr>
                  </a:outerShdw>
                </a:effectLst>
                <a:latin typeface="Arial Black" pitchFamily="34" charset="0"/>
              </a:rPr>
              <a:t>Merupakan Kitab Suci Yang Tetap Terpelihara Keaslian Sepanjang Zaman</a:t>
            </a:r>
            <a:endParaRPr lang="ms-MY" sz="20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42235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44624"/>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Taala dalam </a:t>
            </a:r>
            <a:endPar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de-D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Hijr ayat </a:t>
            </a:r>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9</a:t>
            </a:r>
            <a:endParaRPr lang="ms-MY" sz="2800" dirty="0"/>
          </a:p>
        </p:txBody>
      </p:sp>
      <p:sp>
        <p:nvSpPr>
          <p:cNvPr id="4" name="Rectangle 3"/>
          <p:cNvSpPr/>
          <p:nvPr/>
        </p:nvSpPr>
        <p:spPr>
          <a:xfrm>
            <a:off x="0" y="2413337"/>
            <a:ext cx="9144000" cy="923330"/>
          </a:xfrm>
          <a:prstGeom prst="rect">
            <a:avLst/>
          </a:prstGeom>
          <a:solidFill>
            <a:schemeClr val="accent4">
              <a:alpha val="32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إِنَّا نَحْنُ نَزَّلْنَا الذِّكْرَ وَإِنَّا لَهُ لَحَافِظُونَ </a:t>
            </a:r>
            <a:r>
              <a:rPr lang="ar-SA"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(9)</a:t>
            </a:r>
            <a:endParaRPr lang="ms-MY" sz="1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472244"/>
            <a:ext cx="9144000" cy="1292662"/>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6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“Sesungguhnya Kamilah yang menurunkan Al-Quran, dan Kamilah yang memelihara dan menjaganya”.</a:t>
            </a:r>
            <a:endParaRPr kumimoji="0" lang="ms-MY" sz="26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242235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260648"/>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Aspek Mukjizat AL Quran</a:t>
            </a:r>
            <a:endParaRPr lang="ms-MY" sz="3200" dirty="0"/>
          </a:p>
        </p:txBody>
      </p:sp>
      <p:sp>
        <p:nvSpPr>
          <p:cNvPr id="4" name="Right Arrow Callout 3"/>
          <p:cNvSpPr/>
          <p:nvPr/>
        </p:nvSpPr>
        <p:spPr>
          <a:xfrm>
            <a:off x="1259632" y="1556792"/>
            <a:ext cx="576064" cy="432048"/>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1</a:t>
            </a:r>
            <a:endParaRPr lang="ms-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Callout 5"/>
          <p:cNvSpPr/>
          <p:nvPr/>
        </p:nvSpPr>
        <p:spPr>
          <a:xfrm>
            <a:off x="1259632" y="2564904"/>
            <a:ext cx="576064" cy="432048"/>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2</a:t>
            </a:r>
            <a:endParaRPr lang="ms-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1979712" y="1340768"/>
            <a:ext cx="5616624" cy="903208"/>
          </a:xfrm>
          <a:prstGeom prst="roundRect">
            <a:avLst/>
          </a:prstGeom>
          <a:solidFill>
            <a:srgbClr val="3333FF"/>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ms-MY" sz="2400" dirty="0" smtClean="0">
                <a:ln>
                  <a:solidFill>
                    <a:schemeClr val="tx1"/>
                  </a:solidFill>
                </a:ln>
                <a:effectLst>
                  <a:glow rad="101600">
                    <a:schemeClr val="tx1">
                      <a:alpha val="60000"/>
                    </a:schemeClr>
                  </a:glow>
                </a:effectLst>
                <a:latin typeface="Arial Black" pitchFamily="34" charset="0"/>
              </a:rPr>
              <a:t>ASPEK GAYA BAHASA DAN SUSUNAN</a:t>
            </a:r>
            <a:endParaRPr lang="ms-MY" sz="2400" dirty="0">
              <a:ln>
                <a:solidFill>
                  <a:schemeClr val="tx1"/>
                </a:solidFill>
              </a:ln>
              <a:effectLst>
                <a:glow rad="101600">
                  <a:schemeClr val="tx1">
                    <a:alpha val="60000"/>
                  </a:schemeClr>
                </a:glow>
              </a:effectLst>
              <a:latin typeface="Arial Black" pitchFamily="34" charset="0"/>
            </a:endParaRPr>
          </a:p>
        </p:txBody>
      </p:sp>
      <p:sp>
        <p:nvSpPr>
          <p:cNvPr id="8" name="Rounded Rectangle 7"/>
          <p:cNvSpPr/>
          <p:nvPr/>
        </p:nvSpPr>
        <p:spPr>
          <a:xfrm>
            <a:off x="1979712" y="2309768"/>
            <a:ext cx="5616624" cy="903208"/>
          </a:xfrm>
          <a:prstGeom prst="roundRect">
            <a:avLst/>
          </a:prstGeom>
          <a:solidFill>
            <a:srgbClr val="CC00CC"/>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ms-MY" sz="2400" dirty="0" smtClean="0">
                <a:ln>
                  <a:solidFill>
                    <a:schemeClr val="tx1"/>
                  </a:solidFill>
                </a:ln>
                <a:effectLst>
                  <a:glow rad="101600">
                    <a:schemeClr val="tx1">
                      <a:alpha val="60000"/>
                    </a:schemeClr>
                  </a:glow>
                </a:effectLst>
                <a:latin typeface="Arial Black" pitchFamily="34" charset="0"/>
              </a:rPr>
              <a:t>ASPEK PENGERTIAN DAN KANDUNGAN</a:t>
            </a:r>
            <a:endParaRPr lang="ms-MY" sz="2400" dirty="0">
              <a:ln>
                <a:solidFill>
                  <a:schemeClr val="tx1"/>
                </a:solidFill>
              </a:ln>
              <a:effectLst>
                <a:glow rad="101600">
                  <a:schemeClr val="tx1">
                    <a:alpha val="60000"/>
                  </a:schemeClr>
                </a:glow>
              </a:effectLst>
              <a:latin typeface="Arial Black" pitchFamily="34" charset="0"/>
            </a:endParaRPr>
          </a:p>
        </p:txBody>
      </p:sp>
      <p:sp>
        <p:nvSpPr>
          <p:cNvPr id="9" name="Rectangle 8"/>
          <p:cNvSpPr/>
          <p:nvPr/>
        </p:nvSpPr>
        <p:spPr>
          <a:xfrm>
            <a:off x="1187624" y="3501008"/>
            <a:ext cx="6840760" cy="1224136"/>
          </a:xfrm>
          <a:prstGeom prst="rect">
            <a:avLst/>
          </a:prstGeom>
          <a:blipFill>
            <a:blip r:embed="rId3">
              <a:duotone>
                <a:schemeClr val="accent6">
                  <a:shade val="45000"/>
                  <a:satMod val="135000"/>
                </a:schemeClr>
                <a:prstClr val="white"/>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Memberi Ketenangan Dan Ketenteraman Kepada Hati Para Pembaca Dan Menarik Perhatian Para Pendengar al-Quran</a:t>
            </a:r>
            <a:endParaRPr lang="ms-MY" sz="2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ectangle 9"/>
          <p:cNvSpPr/>
          <p:nvPr/>
        </p:nvSpPr>
        <p:spPr>
          <a:xfrm>
            <a:off x="1187624" y="4869160"/>
            <a:ext cx="6840760" cy="1224136"/>
          </a:xfrm>
          <a:prstGeom prst="rect">
            <a:avLst/>
          </a:prstGeom>
          <a:blipFill>
            <a:blip r:embed="rId3">
              <a:duotone>
                <a:schemeClr val="accent1">
                  <a:shade val="45000"/>
                  <a:satMod val="135000"/>
                </a:schemeClr>
                <a:prstClr val="white"/>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Keindahan Gaya Bahasa Dan Susunan </a:t>
            </a:r>
            <a:endPar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ms-MY"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Al</a:t>
            </a:r>
            <a:r>
              <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Quran Tidak Dapat Ditandingi Oleh Mana-Mana Kitab Atau Penulisan Yang Lain</a:t>
            </a:r>
            <a:endParaRPr lang="ms-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ight Arrow 10"/>
          <p:cNvSpPr/>
          <p:nvPr/>
        </p:nvSpPr>
        <p:spPr>
          <a:xfrm>
            <a:off x="827584" y="3783897"/>
            <a:ext cx="576064" cy="437191"/>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200">
              <a:ln>
                <a:solidFill>
                  <a:schemeClr val="tx1"/>
                </a:solidFill>
              </a:ln>
            </a:endParaRPr>
          </a:p>
        </p:txBody>
      </p:sp>
      <p:sp>
        <p:nvSpPr>
          <p:cNvPr id="12" name="Right Arrow 11"/>
          <p:cNvSpPr/>
          <p:nvPr/>
        </p:nvSpPr>
        <p:spPr>
          <a:xfrm>
            <a:off x="827584" y="5152049"/>
            <a:ext cx="576064" cy="437191"/>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200">
              <a:ln>
                <a:solidFill>
                  <a:schemeClr val="tx1"/>
                </a:solidFill>
              </a:ln>
            </a:endParaRPr>
          </a:p>
        </p:txBody>
      </p:sp>
    </p:spTree>
    <p:extLst>
      <p:ext uri="{BB962C8B-B14F-4D97-AF65-F5344CB8AC3E}">
        <p14:creationId xmlns:p14="http://schemas.microsoft.com/office/powerpoint/2010/main" val="1242235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1687</Words>
  <Application>Microsoft Office PowerPoint</Application>
  <PresentationFormat>On-screen Show (4:3)</PresentationFormat>
  <Paragraphs>163</Paragraphs>
  <Slides>37</Slides>
  <Notes>0</Notes>
  <HiddenSlides>0</HiddenSlides>
  <MMClips>0</MMClips>
  <ScaleCrop>false</ScaleCrop>
  <HeadingPairs>
    <vt:vector size="4" baseType="variant">
      <vt:variant>
        <vt:lpstr>Theme</vt:lpstr>
      </vt:variant>
      <vt:variant>
        <vt:i4>5</vt:i4>
      </vt:variant>
      <vt:variant>
        <vt:lpstr>Slide Titles</vt:lpstr>
      </vt:variant>
      <vt:variant>
        <vt:i4>37</vt:i4>
      </vt:variant>
    </vt:vector>
  </HeadingPairs>
  <TitlesOfParts>
    <vt:vector size="42" baseType="lpstr">
      <vt:lpstr>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16</cp:revision>
  <dcterms:created xsi:type="dcterms:W3CDTF">2019-05-20T02:28:14Z</dcterms:created>
  <dcterms:modified xsi:type="dcterms:W3CDTF">2019-05-23T04:44:23Z</dcterms:modified>
</cp:coreProperties>
</file>